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Lst>
  <p:sldSz cy="5143500" cx="9144000"/>
  <p:notesSz cx="6858000" cy="9144000"/>
  <p:embeddedFontLst>
    <p:embeddedFont>
      <p:font typeface="Overlock"/>
      <p:regular r:id="rId83"/>
      <p:bold r:id="rId84"/>
      <p:italic r:id="rId85"/>
      <p:boldItalic r:id="rId86"/>
    </p:embeddedFont>
    <p:embeddedFont>
      <p:font typeface="Garamond"/>
      <p:regular r:id="rId87"/>
      <p:bold r:id="rId88"/>
      <p:italic r:id="rId89"/>
      <p:boldItalic r:id="rId90"/>
    </p:embeddedFont>
    <p:embeddedFont>
      <p:font typeface="Lato"/>
      <p:regular r:id="rId91"/>
      <p:bold r:id="rId92"/>
      <p:italic r:id="rId93"/>
      <p:boldItalic r:id="rId94"/>
    </p:embeddedFont>
    <p:embeddedFont>
      <p:font typeface="Corbel"/>
      <p:regular r:id="rId95"/>
      <p:bold r:id="rId96"/>
      <p:italic r:id="rId97"/>
      <p:boldItalic r:id="rId98"/>
    </p:embeddedFont>
    <p:embeddedFont>
      <p:font typeface="Lato Black"/>
      <p:bold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01" roundtripDataSignature="AMtx7mgAFshzvAcp8ATC/XDhK4k8rCh/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E174B7-7D6D-4482-9E63-F5BC99CE6792}">
  <a:tblStyle styleId="{CAE174B7-7D6D-4482-9E63-F5BC99CE6792}" styleName="Table_0">
    <a:wholeTbl>
      <a:tcTxStyle b="off" i="off">
        <a:font>
          <a:latin typeface="Corbel"/>
          <a:ea typeface="Corbel"/>
          <a:cs typeface="Corbe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9E9"/>
          </a:solidFill>
        </a:fill>
      </a:tcStyle>
    </a:wholeTbl>
    <a:band1H>
      <a:tcTxStyle b="off" i="off"/>
      <a:tcStyle>
        <a:fill>
          <a:solidFill>
            <a:srgbClr val="D1D1D1"/>
          </a:solidFill>
        </a:fill>
      </a:tcStyle>
    </a:band1H>
    <a:band2H>
      <a:tcTxStyle b="off" i="off"/>
    </a:band2H>
    <a:band1V>
      <a:tcTxStyle b="off" i="off"/>
      <a:tcStyle>
        <a:fill>
          <a:solidFill>
            <a:srgbClr val="D1D1D1"/>
          </a:solidFill>
        </a:fill>
      </a:tcStyle>
    </a:band1V>
    <a:band2V>
      <a:tcTxStyle b="off" i="off"/>
    </a:band2V>
    <a:lastCol>
      <a:tcTxStyle b="on" i="off">
        <a:font>
          <a:latin typeface="Corbel"/>
          <a:ea typeface="Corbel"/>
          <a:cs typeface="Corbel"/>
        </a:font>
        <a:schemeClr val="lt1"/>
      </a:tcTxStyle>
      <a:tcStyle>
        <a:fill>
          <a:solidFill>
            <a:schemeClr val="accent5"/>
          </a:solidFill>
        </a:fill>
      </a:tcStyle>
    </a:lastCol>
    <a:firstCol>
      <a:tcTxStyle b="on" i="off">
        <a:font>
          <a:latin typeface="Corbel"/>
          <a:ea typeface="Corbel"/>
          <a:cs typeface="Corbel"/>
        </a:font>
        <a:schemeClr val="lt1"/>
      </a:tcTxStyle>
      <a:tcStyle>
        <a:fill>
          <a:solidFill>
            <a:schemeClr val="accent5"/>
          </a:solidFill>
        </a:fill>
      </a:tcStyle>
    </a:firstCol>
    <a:lastRow>
      <a:tcTxStyle b="on" i="off">
        <a:font>
          <a:latin typeface="Corbel"/>
          <a:ea typeface="Corbel"/>
          <a:cs typeface="Corbel"/>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b="off" i="off"/>
    </a:seCell>
    <a:swCell>
      <a:tcTxStyle b="off" i="off"/>
    </a:swCell>
    <a:firstRow>
      <a:tcTxStyle b="on" i="off">
        <a:font>
          <a:latin typeface="Corbel"/>
          <a:ea typeface="Corbel"/>
          <a:cs typeface="Corbel"/>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b="off" i="off"/>
    </a:neCell>
    <a:nwCell>
      <a:tcTxStyle b="off" i="off"/>
    </a:nwCell>
  </a:tblStyle>
  <a:tblStyle styleId="{008D21C6-4408-4B2A-BF9A-1E287701AE39}" styleName="Table_1">
    <a:wholeTbl>
      <a:tcTxStyle b="off" i="off">
        <a:font>
          <a:latin typeface="Corbel"/>
          <a:ea typeface="Corbel"/>
          <a:cs typeface="Corbel"/>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b="off" i="off"/>
      <a:tcStyle>
        <a:fill>
          <a:solidFill>
            <a:srgbClr val="F9F9F9"/>
          </a:solidFill>
        </a:fill>
      </a:tcStyle>
    </a:band1H>
    <a:band2H>
      <a:tcTxStyle b="off" i="off"/>
    </a:band2H>
    <a:band1V>
      <a:tcTxStyle b="off" i="off"/>
      <a:tcStyle>
        <a:fill>
          <a:solidFill>
            <a:srgbClr val="F9F9F9"/>
          </a:solidFill>
        </a:fill>
      </a:tcStyle>
    </a:band1V>
    <a:band2V>
      <a:tcTxStyle b="off" i="off"/>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chemeClr val="lt1"/>
          </a:solidFill>
        </a:fill>
      </a:tcStyle>
    </a:lastRow>
    <a:seCell>
      <a:tcTxStyle b="off" i="off"/>
    </a:seCell>
    <a:swCell>
      <a:tcTxStyle b="off" i="off"/>
    </a:swCell>
    <a:firstRow>
      <a:tcTxStyle b="on" i="off">
        <a:font>
          <a:latin typeface="Corbel"/>
          <a:ea typeface="Corbel"/>
          <a:cs typeface="Corbel"/>
        </a:font>
        <a:schemeClr val="lt1"/>
      </a:tcTxStyle>
      <a:tcStyle>
        <a:fill>
          <a:solidFill>
            <a:schemeClr val="accent1"/>
          </a:solidFill>
        </a:fill>
      </a:tcStyle>
    </a:firstRow>
    <a:neCell>
      <a:tcTxStyle b="off" i="off"/>
    </a:neCell>
    <a:nwCell>
      <a:tcTxStyle b="off" i="off"/>
    </a:nwCell>
  </a:tblStyle>
  <a:tblStyle styleId="{F10D992C-197C-4A87-A330-B7A0B5C46E94}"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1" Type="http://customschemas.google.com/relationships/presentationmetadata" Target="metadata"/><Relationship Id="rId100" Type="http://schemas.openxmlformats.org/officeDocument/2006/relationships/font" Target="fonts/LatoBlack-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Corbel-regular.fntdata"/><Relationship Id="rId94" Type="http://schemas.openxmlformats.org/officeDocument/2006/relationships/font" Target="fonts/Lato-boldItalic.fntdata"/><Relationship Id="rId97" Type="http://schemas.openxmlformats.org/officeDocument/2006/relationships/font" Target="fonts/Corbel-italic.fntdata"/><Relationship Id="rId96" Type="http://schemas.openxmlformats.org/officeDocument/2006/relationships/font" Target="fonts/Corbel-bold.fntdata"/><Relationship Id="rId11" Type="http://schemas.openxmlformats.org/officeDocument/2006/relationships/slide" Target="slides/slide4.xml"/><Relationship Id="rId99" Type="http://schemas.openxmlformats.org/officeDocument/2006/relationships/font" Target="fonts/LatoBlack-bold.fntdata"/><Relationship Id="rId10" Type="http://schemas.openxmlformats.org/officeDocument/2006/relationships/slide" Target="slides/slide3.xml"/><Relationship Id="rId98" Type="http://schemas.openxmlformats.org/officeDocument/2006/relationships/font" Target="fonts/Corbel-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Lato-regular.fntdata"/><Relationship Id="rId90" Type="http://schemas.openxmlformats.org/officeDocument/2006/relationships/font" Target="fonts/Garamond-boldItalic.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Overlock-bold.fntdata"/><Relationship Id="rId83" Type="http://schemas.openxmlformats.org/officeDocument/2006/relationships/font" Target="fonts/Overlock-regular.fntdata"/><Relationship Id="rId86" Type="http://schemas.openxmlformats.org/officeDocument/2006/relationships/font" Target="fonts/Overlock-boldItalic.fntdata"/><Relationship Id="rId85" Type="http://schemas.openxmlformats.org/officeDocument/2006/relationships/font" Target="fonts/Overlock-italic.fntdata"/><Relationship Id="rId88" Type="http://schemas.openxmlformats.org/officeDocument/2006/relationships/font" Target="fonts/Garamond-bold.fntdata"/><Relationship Id="rId87" Type="http://schemas.openxmlformats.org/officeDocument/2006/relationships/font" Target="fonts/Garamond-regular.fntdata"/><Relationship Id="rId89" Type="http://schemas.openxmlformats.org/officeDocument/2006/relationships/font" Target="fonts/Garamond-italic.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Time_series_of_active_COVID-19_cases,_most_affected_countries_as_of_2020-03-21.svg" TargetMode="External"/><Relationship Id="rId3" Type="http://schemas.openxmlformats.org/officeDocument/2006/relationships/hyperlink" Target="https://creativecommons.org/licenses/by-sa/4.0"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id" sz="1100">
                <a:latin typeface="Calibri"/>
                <a:ea typeface="Calibri"/>
                <a:cs typeface="Calibri"/>
                <a:sym typeface="Calibri"/>
              </a:rPr>
              <a:t>Penerapan </a:t>
            </a:r>
            <a:r>
              <a:rPr i="1" lang="id" sz="1100">
                <a:latin typeface="Calibri"/>
                <a:ea typeface="Calibri"/>
                <a:cs typeface="Calibri"/>
                <a:sym typeface="Calibri"/>
              </a:rPr>
              <a:t>artificial intelligence </a:t>
            </a:r>
            <a:r>
              <a:rPr lang="id" sz="1100">
                <a:latin typeface="Calibri"/>
                <a:ea typeface="Calibri"/>
                <a:cs typeface="Calibri"/>
                <a:sym typeface="Calibri"/>
              </a:rPr>
              <a:t>(AI)</a:t>
            </a:r>
            <a:r>
              <a:rPr i="1" lang="id" sz="1100">
                <a:latin typeface="Calibri"/>
                <a:ea typeface="Calibri"/>
                <a:cs typeface="Calibri"/>
                <a:sym typeface="Calibri"/>
              </a:rPr>
              <a:t> </a:t>
            </a:r>
            <a:r>
              <a:rPr lang="id" sz="1100">
                <a:latin typeface="Calibri"/>
                <a:ea typeface="Calibri"/>
                <a:cs typeface="Calibri"/>
                <a:sym typeface="Calibri"/>
              </a:rPr>
              <a:t>d dunia nyata sering diletakkan dalam kerangka metodologi sains data yang juga lazim diadopsi sebagai langkah-langkah pengembangan solusi AI. Metodologi sains data tersebut bertujuan untuk secara sistematis mengekstraksi pengetahuan yang bermanfaat bagi pemecahan permasalahan-permasalahan bisnis yang dihadapi. Formulasi metodologi sains data mengadopsi </a:t>
            </a:r>
            <a:r>
              <a:rPr i="1" lang="id" sz="1100">
                <a:latin typeface="Calibri"/>
                <a:ea typeface="Calibri"/>
                <a:cs typeface="Calibri"/>
                <a:sym typeface="Calibri"/>
              </a:rPr>
              <a:t>Cross-Industry Standard Process for Data Mining</a:t>
            </a:r>
            <a:r>
              <a:rPr lang="id" sz="1100">
                <a:latin typeface="Calibri"/>
                <a:ea typeface="Calibri"/>
                <a:cs typeface="Calibri"/>
                <a:sym typeface="Calibri"/>
              </a:rPr>
              <a:t> (CRISP-DM) yang dapat dinyatakan dalam beberapa langkah yang tergambar pada Gambar. Secara umum, keseluruhan metodologi terdiri dari serangkaian proses yang bersifat iteratif. Penjelasan secara lebih terperinci mengenai metodologi sains data secara keseluruhan dapat dilihat pada modul “Metodologi Pengembangan AI Menggunakan Data”. Sementara itu, modul ini berfokus pada tahapan </a:t>
            </a:r>
            <a:r>
              <a:rPr i="1" lang="id" sz="1100">
                <a:latin typeface="Calibri"/>
                <a:ea typeface="Calibri"/>
                <a:cs typeface="Calibri"/>
                <a:sym typeface="Calibri"/>
              </a:rPr>
              <a:t>data understanding</a:t>
            </a:r>
            <a:r>
              <a:rPr lang="id" sz="1100">
                <a:latin typeface="Calibri"/>
                <a:ea typeface="Calibri"/>
                <a:cs typeface="Calibri"/>
                <a:sym typeface="Calibri"/>
              </a:rPr>
              <a:t> (pemahaman data). </a:t>
            </a:r>
            <a:endParaRPr/>
          </a:p>
          <a:p>
            <a:pPr indent="-298450" lvl="0" marL="457200" marR="0" rtl="0" algn="l">
              <a:lnSpc>
                <a:spcPct val="100000"/>
              </a:lnSpc>
              <a:spcBef>
                <a:spcPts val="0"/>
              </a:spcBef>
              <a:spcAft>
                <a:spcPts val="0"/>
              </a:spcAft>
              <a:buClr>
                <a:srgbClr val="000000"/>
              </a:buClr>
              <a:buSzPts val="1100"/>
              <a:buFont typeface="Arial"/>
              <a:buChar char="●"/>
            </a:pPr>
            <a:r>
              <a:rPr lang="id" sz="1100">
                <a:latin typeface="Calibri"/>
                <a:ea typeface="Calibri"/>
                <a:cs typeface="Calibri"/>
                <a:sym typeface="Calibri"/>
              </a:rPr>
              <a:t>Tahapan </a:t>
            </a:r>
            <a:r>
              <a:rPr i="1" lang="id" sz="1100">
                <a:latin typeface="Calibri"/>
                <a:ea typeface="Calibri"/>
                <a:cs typeface="Calibri"/>
                <a:sym typeface="Calibri"/>
              </a:rPr>
              <a:t>data understanding</a:t>
            </a:r>
            <a:r>
              <a:rPr lang="id" sz="1100">
                <a:latin typeface="Calibri"/>
                <a:ea typeface="Calibri"/>
                <a:cs typeface="Calibri"/>
                <a:sym typeface="Calibri"/>
              </a:rPr>
              <a:t> dilakukan setelah permasalahan bisnis yang mendasari pengembangan solusi AI didefinisikan dengan jelas pada tahapan </a:t>
            </a:r>
            <a:r>
              <a:rPr i="1" lang="id" sz="1100">
                <a:latin typeface="Calibri"/>
                <a:ea typeface="Calibri"/>
                <a:cs typeface="Calibri"/>
                <a:sym typeface="Calibri"/>
              </a:rPr>
              <a:t>business understanding</a:t>
            </a:r>
            <a:r>
              <a:rPr lang="id" sz="1100">
                <a:latin typeface="Calibri"/>
                <a:ea typeface="Calibri"/>
                <a:cs typeface="Calibri"/>
                <a:sym typeface="Calibri"/>
              </a:rPr>
              <a:t> yang rinciannya dibahas di modul “Business Understanding”.  Tahapan ini dilakukan dengan tujuan mendapatkan gambaran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82880" lvl="0" marL="182880" marR="0" rtl="0" algn="just">
              <a:lnSpc>
                <a:spcPct val="125000"/>
              </a:lnSpc>
              <a:spcBef>
                <a:spcPts val="0"/>
              </a:spcBef>
              <a:spcAft>
                <a:spcPts val="0"/>
              </a:spcAft>
              <a:buSzPts val="1100"/>
              <a:buChar char="●"/>
            </a:pPr>
            <a:r>
              <a:rPr lang="id" sz="1800">
                <a:latin typeface="Calibri"/>
                <a:ea typeface="Calibri"/>
                <a:cs typeface="Calibri"/>
                <a:sym typeface="Calibri"/>
              </a:rPr>
              <a:t>Data biasanya tersedia dalam bentuk kumpulan-kumpulan data yang dapat berada dalam keadaan terpisah-pisah, ataupun terintegrasi secara ketat dan rumit. Masing-masing kumpulan data tersebut pada awalnya dibuat dengan maksud dan tujuan tertentu yang tidak hanya berbeda satu sama lainnya, namun juga dapat berbeda dengan tujuan pengembangan yang tersirat dari definisi permasalahan bisnis yang dihadapi. Oleh sebab itu, setiap kumpulan data tersebut memiliki kekuatan dan batasannya masing-masing serta tingkat kesesuaian yang berbeda-beda dengan permasalahan bisnis yang akan dipecahkan. Akibatnya, pengembangan solusi AI untuk permasalahan bisnis tersebut mungkin saja membutuhkan perpaduan beberapa kumpulan data dari sumber-sumber yang berbeda. </a:t>
            </a:r>
            <a:endParaRPr sz="1800">
              <a:latin typeface="Calibri"/>
              <a:ea typeface="Calibri"/>
              <a:cs typeface="Calibri"/>
              <a:sym typeface="Calibri"/>
            </a:endParaRPr>
          </a:p>
          <a:p>
            <a:pPr indent="-182880" lvl="0" marL="182880" marR="0" rtl="0" algn="just">
              <a:lnSpc>
                <a:spcPct val="125000"/>
              </a:lnSpc>
              <a:spcBef>
                <a:spcPts val="600"/>
              </a:spcBef>
              <a:spcAft>
                <a:spcPts val="0"/>
              </a:spcAft>
              <a:buSzPts val="1100"/>
              <a:buChar char="●"/>
            </a:pPr>
            <a:r>
              <a:rPr lang="id" sz="1800">
                <a:latin typeface="Calibri"/>
                <a:ea typeface="Calibri"/>
                <a:cs typeface="Calibri"/>
                <a:sym typeface="Calibri"/>
              </a:rPr>
              <a:t>Sebagai contoh, data yang berada di dalam basis data pelanggan, basis data transaksi, dan basis data pemasaran dari sebuah perusahaan yang sama akan mencakup aspek informasi yang berbeda atas sebuah populasi pelanggan yang sama. Tidak hanya itu, masing-masing sumber data tersebut akan memiliki tingkat kekayaan (</a:t>
            </a:r>
            <a:r>
              <a:rPr i="1" lang="id" sz="1800">
                <a:latin typeface="Calibri"/>
                <a:ea typeface="Calibri"/>
                <a:cs typeface="Calibri"/>
                <a:sym typeface="Calibri"/>
              </a:rPr>
              <a:t>richness</a:t>
            </a:r>
            <a:r>
              <a:rPr lang="id" sz="1800">
                <a:latin typeface="Calibri"/>
                <a:ea typeface="Calibri"/>
                <a:cs typeface="Calibri"/>
                <a:sym typeface="Calibri"/>
              </a:rPr>
              <a:t>) data serta keandalan (</a:t>
            </a:r>
            <a:r>
              <a:rPr i="1" lang="id" sz="1800">
                <a:latin typeface="Calibri"/>
                <a:ea typeface="Calibri"/>
                <a:cs typeface="Calibri"/>
                <a:sym typeface="Calibri"/>
              </a:rPr>
              <a:t>reliability</a:t>
            </a:r>
            <a:r>
              <a:rPr lang="id" sz="1800">
                <a:latin typeface="Calibri"/>
                <a:ea typeface="Calibri"/>
                <a:cs typeface="Calibri"/>
                <a:sym typeface="Calibri"/>
              </a:rPr>
              <a:t>) data yang berbeda-beda pula. Di sini, tahapan </a:t>
            </a:r>
            <a:r>
              <a:rPr i="1" lang="id" sz="1800">
                <a:latin typeface="Calibri"/>
                <a:ea typeface="Calibri"/>
                <a:cs typeface="Calibri"/>
                <a:sym typeface="Calibri"/>
              </a:rPr>
              <a:t>data understanding</a:t>
            </a:r>
            <a:r>
              <a:rPr lang="id" sz="1800">
                <a:latin typeface="Calibri"/>
                <a:ea typeface="Calibri"/>
                <a:cs typeface="Calibri"/>
                <a:sym typeface="Calibri"/>
              </a:rPr>
              <a:t> dimaksudkan untuk memberikan gambaran awal tentang kekuatan dan batasan data serta tingkat kesesuaiannya dengan permasalahan bisnis sebelum langkah-langkah pengembangan solusi AI yang lebih lanjut dapat dilakukan dengan baik. </a:t>
            </a:r>
            <a:endParaRPr/>
          </a:p>
          <a:p>
            <a:pPr indent="-182880" lvl="0" marL="182880" marR="0" rtl="0" algn="just">
              <a:lnSpc>
                <a:spcPct val="125000"/>
              </a:lnSpc>
              <a:spcBef>
                <a:spcPts val="600"/>
              </a:spcBef>
              <a:spcAft>
                <a:spcPts val="600"/>
              </a:spcAft>
              <a:buSzPts val="1100"/>
              <a:buChar char="●"/>
            </a:pPr>
            <a:r>
              <a:rPr lang="id" sz="1800">
                <a:latin typeface="Calibri"/>
                <a:ea typeface="Calibri"/>
                <a:cs typeface="Calibri"/>
                <a:sym typeface="Calibri"/>
              </a:rPr>
              <a:t>Di samping untuk mendapatkan gambaran awal mengenai data, tahapan </a:t>
            </a:r>
            <a:r>
              <a:rPr i="1" lang="id" sz="1800">
                <a:latin typeface="Calibri"/>
                <a:ea typeface="Calibri"/>
                <a:cs typeface="Calibri"/>
                <a:sym typeface="Calibri"/>
              </a:rPr>
              <a:t>data understanding</a:t>
            </a:r>
            <a:r>
              <a:rPr lang="id" sz="1800">
                <a:latin typeface="Calibri"/>
                <a:ea typeface="Calibri"/>
                <a:cs typeface="Calibri"/>
                <a:sym typeface="Calibri"/>
              </a:rPr>
              <a:t> juga berguna untuk mengetahui ketersediaan data. Ada data yang tersedia secara terbuka dan bebas. Ada pula data yang untuk mendapatkannya, kita harus mengeluarkan biaya tertentu atau menyiapkan sumber daya dan usaha tersendiri. Bahkan, ada data yang justru belum tersedia pada saat dibutuhkan untuk pengembangan solusi AI sehingga kita harus menjalankan suatu proyek pembuatan atau pengumpulan data tersendiri untuk mendapatkannya.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82880" lvl="0" marL="182880" marR="0" rtl="0" algn="just">
              <a:lnSpc>
                <a:spcPct val="125000"/>
              </a:lnSpc>
              <a:spcBef>
                <a:spcPts val="0"/>
              </a:spcBef>
              <a:spcAft>
                <a:spcPts val="0"/>
              </a:spcAft>
              <a:buSzPts val="1100"/>
              <a:buChar char="●"/>
            </a:pPr>
            <a:r>
              <a:rPr i="1" lang="id" sz="1800" u="sng">
                <a:latin typeface="Calibri"/>
                <a:ea typeface="Calibri"/>
                <a:cs typeface="Calibri"/>
                <a:sym typeface="Calibri"/>
              </a:rPr>
              <a:t>Pertama</a:t>
            </a:r>
            <a:r>
              <a:rPr lang="id" sz="1800">
                <a:latin typeface="Calibri"/>
                <a:ea typeface="Calibri"/>
                <a:cs typeface="Calibri"/>
                <a:sym typeface="Calibri"/>
              </a:rPr>
              <a:t>, kita melakukan </a:t>
            </a:r>
            <a:r>
              <a:rPr b="1" lang="id" sz="1800">
                <a:latin typeface="Calibri"/>
                <a:ea typeface="Calibri"/>
                <a:cs typeface="Calibri"/>
                <a:sym typeface="Calibri"/>
              </a:rPr>
              <a:t>identifikasi bagian-bagian di dalam proses bisnis yang mana data</a:t>
            </a:r>
            <a:r>
              <a:rPr lang="id" sz="1800">
                <a:latin typeface="Calibri"/>
                <a:ea typeface="Calibri"/>
                <a:cs typeface="Calibri"/>
                <a:sym typeface="Calibri"/>
              </a:rPr>
              <a:t> (yang sudah ada ataupun belum) </a:t>
            </a:r>
            <a:r>
              <a:rPr b="1" lang="id" sz="1800">
                <a:latin typeface="Calibri"/>
                <a:ea typeface="Calibri"/>
                <a:cs typeface="Calibri"/>
                <a:sym typeface="Calibri"/>
              </a:rPr>
              <a:t>dapat berpengaruh terhadap jalannya proses bisnis</a:t>
            </a:r>
            <a:r>
              <a:rPr lang="id" sz="1800">
                <a:latin typeface="Calibri"/>
                <a:ea typeface="Calibri"/>
                <a:cs typeface="Calibri"/>
                <a:sym typeface="Calibri"/>
              </a:rPr>
              <a:t> tersebut. Di samping itu, pengetahuan di dalam organisasi (baik dari individu-individu yang menguasai maupun dari suatu sistem manajemen pengetahuan) yang relevan terhadap bagian-bagian proses bisnis tersebut juga diidentifikasi. Hal ini akan membantu penentuan ruang lingkup pengembangan solusi AI dan sains data yang dilakukan.</a:t>
            </a:r>
            <a:endParaRPr/>
          </a:p>
          <a:p>
            <a:pPr indent="-182880" lvl="0" marL="182880" marR="0" rtl="0" algn="just">
              <a:lnSpc>
                <a:spcPct val="125000"/>
              </a:lnSpc>
              <a:spcBef>
                <a:spcPts val="600"/>
              </a:spcBef>
              <a:spcAft>
                <a:spcPts val="0"/>
              </a:spcAft>
              <a:buSzPts val="1100"/>
              <a:buChar char="●"/>
            </a:pPr>
            <a:r>
              <a:rPr i="1" lang="id" sz="1800" u="sng">
                <a:latin typeface="Calibri"/>
                <a:ea typeface="Calibri"/>
                <a:cs typeface="Calibri"/>
                <a:sym typeface="Calibri"/>
              </a:rPr>
              <a:t>Kedua</a:t>
            </a:r>
            <a:r>
              <a:rPr lang="id" sz="1800">
                <a:latin typeface="Calibri"/>
                <a:ea typeface="Calibri"/>
                <a:cs typeface="Calibri"/>
                <a:sym typeface="Calibri"/>
              </a:rPr>
              <a:t>, untuk setiap bagian dalam proses bisnis yang mana data mutlak dibutuhkan, kita </a:t>
            </a:r>
            <a:r>
              <a:rPr b="1" lang="id" sz="1800">
                <a:latin typeface="Calibri"/>
                <a:ea typeface="Calibri"/>
                <a:cs typeface="Calibri"/>
                <a:sym typeface="Calibri"/>
              </a:rPr>
              <a:t>menentukan sumber-sumber data internal dan eksternal organisasi, mekanisme aksesnya, beserta hal-hal lain yang dapat membantu atau justru menghalangi kita mendapatkan data tersebut.</a:t>
            </a:r>
            <a:r>
              <a:rPr lang="id" sz="1800">
                <a:latin typeface="Calibri"/>
                <a:ea typeface="Calibri"/>
                <a:cs typeface="Calibri"/>
                <a:sym typeface="Calibri"/>
              </a:rPr>
              <a:t> Di sini, kita juga perlu menentukan apakah data yang dibutuhkan tidak dapat diperoleh atau tidak tersedia di sumber manapun. Untuk setiap data yang dapat diperoleh, kita dapat </a:t>
            </a:r>
            <a:endParaRPr/>
          </a:p>
          <a:p>
            <a:pPr indent="-182880" lvl="0" marL="182880" marR="0" rtl="0" algn="just">
              <a:lnSpc>
                <a:spcPct val="125000"/>
              </a:lnSpc>
              <a:spcBef>
                <a:spcPts val="600"/>
              </a:spcBef>
              <a:spcAft>
                <a:spcPts val="0"/>
              </a:spcAft>
              <a:buSzPts val="1100"/>
              <a:buChar char="●"/>
            </a:pPr>
            <a:r>
              <a:rPr i="1" lang="id" sz="1800" u="sng">
                <a:latin typeface="Calibri"/>
                <a:ea typeface="Calibri"/>
                <a:cs typeface="Calibri"/>
                <a:sym typeface="Calibri"/>
              </a:rPr>
              <a:t>Ketiga</a:t>
            </a:r>
            <a:r>
              <a:rPr lang="id" sz="1800">
                <a:latin typeface="Calibri"/>
                <a:ea typeface="Calibri"/>
                <a:cs typeface="Calibri"/>
                <a:sym typeface="Calibri"/>
              </a:rPr>
              <a:t>, kita melakukan </a:t>
            </a:r>
            <a:r>
              <a:rPr b="1" lang="id" sz="1800">
                <a:latin typeface="Calibri"/>
                <a:ea typeface="Calibri"/>
                <a:cs typeface="Calibri"/>
                <a:sym typeface="Calibri"/>
              </a:rPr>
              <a:t>asesmen (</a:t>
            </a:r>
            <a:r>
              <a:rPr b="1" i="1" lang="id" sz="1800">
                <a:latin typeface="Calibri"/>
                <a:ea typeface="Calibri"/>
                <a:cs typeface="Calibri"/>
                <a:sym typeface="Calibri"/>
              </a:rPr>
              <a:t>assessment</a:t>
            </a:r>
            <a:r>
              <a:rPr b="1" lang="id" sz="1800">
                <a:latin typeface="Calibri"/>
                <a:ea typeface="Calibri"/>
                <a:cs typeface="Calibri"/>
                <a:sym typeface="Calibri"/>
              </a:rPr>
              <a:t>) pada setiap kumpulan data</a:t>
            </a:r>
            <a:r>
              <a:rPr lang="id" sz="1800">
                <a:latin typeface="Calibri"/>
                <a:ea typeface="Calibri"/>
                <a:cs typeface="Calibri"/>
                <a:sym typeface="Calibri"/>
              </a:rPr>
              <a:t> yang ditentukan di atas </a:t>
            </a:r>
            <a:r>
              <a:rPr b="1" lang="id" sz="1800">
                <a:latin typeface="Calibri"/>
                <a:ea typeface="Calibri"/>
                <a:cs typeface="Calibri"/>
                <a:sym typeface="Calibri"/>
              </a:rPr>
              <a:t>untuk menentukan nilai tambah bisnis yang dapat diraih</a:t>
            </a:r>
            <a:r>
              <a:rPr lang="id" sz="1800">
                <a:latin typeface="Calibri"/>
                <a:ea typeface="Calibri"/>
                <a:cs typeface="Calibri"/>
                <a:sym typeface="Calibri"/>
              </a:rPr>
              <a:t> apabila solusi AI dan sains data dapat direalisasikan dengan data tersebut. Di sini, kita juga perlu memutuskan untuk data yang tidak tersedia atau tidak dapat diperoleh dari sumber manapun apakah usaha pengumpulan data yang terpisah perlu dilakukan, misalnya survei lapangan atau simulasi tambahan. Asesmen </a:t>
            </a:r>
            <a:endParaRPr/>
          </a:p>
          <a:p>
            <a:pPr indent="-182880" lvl="0" marL="182880" marR="0" rtl="0" algn="just">
              <a:lnSpc>
                <a:spcPct val="125000"/>
              </a:lnSpc>
              <a:spcBef>
                <a:spcPts val="600"/>
              </a:spcBef>
              <a:spcAft>
                <a:spcPts val="0"/>
              </a:spcAft>
              <a:buSzPts val="1100"/>
              <a:buChar char="●"/>
            </a:pPr>
            <a:r>
              <a:rPr i="1" lang="id" sz="1800" u="sng">
                <a:latin typeface="Calibri"/>
                <a:ea typeface="Calibri"/>
                <a:cs typeface="Calibri"/>
                <a:sym typeface="Calibri"/>
              </a:rPr>
              <a:t>Keempat</a:t>
            </a:r>
            <a:r>
              <a:rPr lang="id" sz="1800">
                <a:latin typeface="Calibri"/>
                <a:ea typeface="Calibri"/>
                <a:cs typeface="Calibri"/>
                <a:sym typeface="Calibri"/>
              </a:rPr>
              <a:t>, di samping data yang mutlak dibutuhkan untuk mendapatkan solusi AI untuk permasalahan bisnis di atas, kita juga dapat </a:t>
            </a:r>
            <a:r>
              <a:rPr b="1" lang="id" sz="1800">
                <a:latin typeface="Calibri"/>
                <a:ea typeface="Calibri"/>
                <a:cs typeface="Calibri"/>
                <a:sym typeface="Calibri"/>
              </a:rPr>
              <a:t>mengidentifikasi data lain baik dari sumber internal maupun eksternal organisasi yang dapat membawa perbaikan pada proses bisnis melalui solusi AI yang dibangun.</a:t>
            </a:r>
            <a:r>
              <a:rPr lang="id" sz="1800">
                <a:latin typeface="Calibri"/>
                <a:ea typeface="Calibri"/>
                <a:cs typeface="Calibri"/>
                <a:sym typeface="Calibri"/>
              </a:rPr>
              <a:t> Data-data ini kemudian dapat pula dikumpulkan dan dijadikan bahan pengembangan solusi AI tersebut apabila manfaat penggunaannya melebihi biaya dan usaha yang harus dikeluarkan untuk mendapatkannya.</a:t>
            </a:r>
            <a:endParaRPr/>
          </a:p>
          <a:p>
            <a:pPr indent="-182880" lvl="0" marL="182880" marR="0" rtl="0" algn="just">
              <a:lnSpc>
                <a:spcPct val="125000"/>
              </a:lnSpc>
              <a:spcBef>
                <a:spcPts val="600"/>
              </a:spcBef>
              <a:spcAft>
                <a:spcPts val="600"/>
              </a:spcAft>
              <a:buSzPts val="1100"/>
              <a:buChar char="●"/>
            </a:pPr>
            <a:r>
              <a:rPr lang="id" sz="1800">
                <a:latin typeface="Calibri"/>
                <a:ea typeface="Calibri"/>
                <a:cs typeface="Calibri"/>
                <a:sym typeface="Calibri"/>
              </a:rPr>
              <a:t>Realisasi keempat langkah di atas membutuhkan penguasaan teknik-teknik </a:t>
            </a:r>
            <a:r>
              <a:rPr i="1" lang="id" sz="1800">
                <a:latin typeface="Calibri"/>
                <a:ea typeface="Calibri"/>
                <a:cs typeface="Calibri"/>
                <a:sym typeface="Calibri"/>
              </a:rPr>
              <a:t>pengambilan data</a:t>
            </a:r>
            <a:r>
              <a:rPr lang="id" sz="1800">
                <a:latin typeface="Calibri"/>
                <a:ea typeface="Calibri"/>
                <a:cs typeface="Calibri"/>
                <a:sym typeface="Calibri"/>
              </a:rPr>
              <a:t> serta </a:t>
            </a:r>
            <a:r>
              <a:rPr i="1" lang="id" sz="1800">
                <a:latin typeface="Calibri"/>
                <a:ea typeface="Calibri"/>
                <a:cs typeface="Calibri"/>
                <a:sym typeface="Calibri"/>
              </a:rPr>
              <a:t>telaah data</a:t>
            </a:r>
            <a:r>
              <a:rPr lang="id" sz="1800">
                <a:latin typeface="Calibri"/>
                <a:ea typeface="Calibri"/>
                <a:cs typeface="Calibri"/>
                <a:sym typeface="Calibri"/>
              </a:rPr>
              <a:t>. Langkah pertama, kedua, dan keempat banyak melibatkan teknik-teknik pengambilan data, sementara langkah ketiga dapat direalisasikan dengan bantuan teknik-teknik telaah data. Teknik-teknik telaah data menggunakan metode-metode statistika serta visualisasi.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69850" lvl="0" marL="0" marR="0" rtl="0" algn="just">
              <a:lnSpc>
                <a:spcPct val="125000"/>
              </a:lnSpc>
              <a:spcBef>
                <a:spcPts val="0"/>
              </a:spcBef>
              <a:spcAft>
                <a:spcPts val="0"/>
              </a:spcAft>
              <a:buSzPts val="1100"/>
              <a:buChar char="●"/>
            </a:pPr>
            <a:r>
              <a:rPr lang="id" sz="1800">
                <a:latin typeface="Calibri"/>
                <a:ea typeface="Calibri"/>
                <a:cs typeface="Calibri"/>
                <a:sym typeface="Calibri"/>
              </a:rPr>
              <a:t>Data dapat diperoleh dari sumber internal maupun eksternal organisasi. Sumber-sumber data internal organisasi dapat berupa, namun tidak terbatas pada, bentuk-bentuk berikut: </a:t>
            </a:r>
            <a:endParaRPr/>
          </a:p>
          <a:p>
            <a:pPr indent="-298450" lvl="1" marL="457200" marR="0" rtl="0" algn="just">
              <a:lnSpc>
                <a:spcPct val="125000"/>
              </a:lnSpc>
              <a:spcBef>
                <a:spcPts val="600"/>
              </a:spcBef>
              <a:spcAft>
                <a:spcPts val="0"/>
              </a:spcAft>
              <a:buSzPts val="1100"/>
              <a:buChar char="○"/>
            </a:pPr>
            <a:r>
              <a:rPr lang="id" sz="1800">
                <a:latin typeface="Calibri"/>
                <a:ea typeface="Calibri"/>
                <a:cs typeface="Calibri"/>
                <a:sym typeface="Calibri"/>
              </a:rPr>
              <a:t>berkas-berkas </a:t>
            </a:r>
            <a:r>
              <a:rPr i="1" lang="id" sz="1800">
                <a:latin typeface="Calibri"/>
                <a:ea typeface="Calibri"/>
                <a:cs typeface="Calibri"/>
                <a:sym typeface="Calibri"/>
              </a:rPr>
              <a:t>spreadsheets</a:t>
            </a:r>
            <a:r>
              <a:rPr lang="id" sz="1800">
                <a:latin typeface="Calibri"/>
                <a:ea typeface="Calibri"/>
                <a:cs typeface="Calibri"/>
                <a:sym typeface="Calibri"/>
              </a:rPr>
              <a:t> (Excel, </a:t>
            </a:r>
            <a:r>
              <a:rPr i="1" lang="id" sz="1800">
                <a:latin typeface="Calibri"/>
                <a:ea typeface="Calibri"/>
                <a:cs typeface="Calibri"/>
                <a:sym typeface="Calibri"/>
              </a:rPr>
              <a:t>comma-separated values</a:t>
            </a:r>
            <a:r>
              <a:rPr lang="id" sz="1800">
                <a:latin typeface="Calibri"/>
                <a:ea typeface="Calibri"/>
                <a:cs typeface="Calibri"/>
                <a:sym typeface="Calibri"/>
              </a:rPr>
              <a:t> (CSV), JSON, dll.),</a:t>
            </a:r>
            <a:endParaRPr/>
          </a:p>
          <a:p>
            <a:pPr indent="-298450" lvl="1" marL="457200" marR="0" rtl="0" algn="just">
              <a:lnSpc>
                <a:spcPct val="125000"/>
              </a:lnSpc>
              <a:spcBef>
                <a:spcPts val="600"/>
              </a:spcBef>
              <a:spcAft>
                <a:spcPts val="0"/>
              </a:spcAft>
              <a:buSzPts val="1100"/>
              <a:buChar char="○"/>
            </a:pPr>
            <a:r>
              <a:rPr lang="id" sz="1800">
                <a:latin typeface="Calibri"/>
                <a:ea typeface="Calibri"/>
                <a:cs typeface="Calibri"/>
                <a:sym typeface="Calibri"/>
              </a:rPr>
              <a:t>basis data internal organisasi yang dapat diakses dengan kueri (SQL, atau bahasa kueri lainnya), </a:t>
            </a:r>
            <a:endParaRPr/>
          </a:p>
          <a:p>
            <a:pPr indent="-298450" lvl="1" marL="457200" marR="0" rtl="0" algn="just">
              <a:lnSpc>
                <a:spcPct val="125000"/>
              </a:lnSpc>
              <a:spcBef>
                <a:spcPts val="600"/>
              </a:spcBef>
              <a:spcAft>
                <a:spcPts val="0"/>
              </a:spcAft>
              <a:buSzPts val="1100"/>
              <a:buChar char="○"/>
            </a:pPr>
            <a:r>
              <a:rPr lang="id" sz="1800">
                <a:latin typeface="Calibri"/>
                <a:ea typeface="Calibri"/>
                <a:cs typeface="Calibri"/>
                <a:sym typeface="Calibri"/>
              </a:rPr>
              <a:t>dokumen-dokumen teks internal organisasi, </a:t>
            </a:r>
            <a:endParaRPr/>
          </a:p>
          <a:p>
            <a:pPr indent="-298450" lvl="1" marL="457200" marR="0" rtl="0" algn="just">
              <a:lnSpc>
                <a:spcPct val="125000"/>
              </a:lnSpc>
              <a:spcBef>
                <a:spcPts val="600"/>
              </a:spcBef>
              <a:spcAft>
                <a:spcPts val="0"/>
              </a:spcAft>
              <a:buSzPts val="1100"/>
              <a:buChar char="○"/>
            </a:pPr>
            <a:r>
              <a:rPr lang="id" sz="1800">
                <a:latin typeface="Calibri"/>
                <a:ea typeface="Calibri"/>
                <a:cs typeface="Calibri"/>
                <a:sym typeface="Calibri"/>
              </a:rPr>
              <a:t>berkas-berkas multimedia (audio dan/atau video).</a:t>
            </a:r>
            <a:endParaRPr/>
          </a:p>
          <a:p>
            <a:pPr indent="-69850" lvl="0" marL="0" marR="0" rtl="0" algn="just">
              <a:lnSpc>
                <a:spcPct val="125000"/>
              </a:lnSpc>
              <a:spcBef>
                <a:spcPts val="600"/>
              </a:spcBef>
              <a:spcAft>
                <a:spcPts val="600"/>
              </a:spcAft>
              <a:buSzPts val="1100"/>
              <a:buChar char="●"/>
            </a:pPr>
            <a:r>
              <a:rPr lang="id" sz="1800">
                <a:latin typeface="Calibri"/>
                <a:ea typeface="Calibri"/>
                <a:cs typeface="Calibri"/>
                <a:sym typeface="Calibri"/>
              </a:rPr>
              <a:t>Sumber-sumber data eksternal organisasi dapat berasal dari organisasi-organisasi lain yang memberikan kita akses khusus terhadap data-data yang mereka miliki, atau dari situs-situs Web yang membagi data dalam berbagai format, moda akses, dan lisensi. Sebagian situs-situs Web tersebut merupakan repositori data terbuka (</a:t>
            </a:r>
            <a:r>
              <a:rPr i="1" lang="id" sz="1800">
                <a:latin typeface="Calibri"/>
                <a:ea typeface="Calibri"/>
                <a:cs typeface="Calibri"/>
                <a:sym typeface="Calibri"/>
              </a:rPr>
              <a:t>open data repository</a:t>
            </a:r>
            <a:r>
              <a:rPr lang="id" sz="1800">
                <a:latin typeface="Calibri"/>
                <a:ea typeface="Calibri"/>
                <a:cs typeface="Calibri"/>
                <a:sym typeface="Calibri"/>
              </a:rPr>
              <a:t>) memberikan akses terhadap himpunan-himpunan data yang dapat secara bebas digunakan kembali (</a:t>
            </a:r>
            <a:r>
              <a:rPr i="1" lang="id" sz="1800">
                <a:latin typeface="Calibri"/>
                <a:ea typeface="Calibri"/>
                <a:cs typeface="Calibri"/>
                <a:sym typeface="Calibri"/>
              </a:rPr>
              <a:t>reuse</a:t>
            </a:r>
            <a:r>
              <a:rPr lang="id" sz="1800">
                <a:latin typeface="Calibri"/>
                <a:ea typeface="Calibri"/>
                <a:cs typeface="Calibri"/>
                <a:sym typeface="Calibri"/>
              </a:rPr>
              <a:t>), dimodifikasi, dan dibagikan kembali oleh semua orang untuk kebutuhan apapun. Sebagian yang lain menyediakan data di ranah publik (</a:t>
            </a:r>
            <a:r>
              <a:rPr i="1" lang="id" sz="1800">
                <a:latin typeface="Calibri"/>
                <a:ea typeface="Calibri"/>
                <a:cs typeface="Calibri"/>
                <a:sym typeface="Calibri"/>
              </a:rPr>
              <a:t>public domain</a:t>
            </a:r>
            <a:r>
              <a:rPr lang="id" sz="1800">
                <a:latin typeface="Calibri"/>
                <a:ea typeface="Calibri"/>
                <a:cs typeface="Calibri"/>
                <a:sym typeface="Calibri"/>
              </a:rPr>
              <a:t>) namun aksesnya hanya dapat diperoleh melalui prosedur permintaan (</a:t>
            </a:r>
            <a:r>
              <a:rPr i="1" lang="id" sz="1800">
                <a:latin typeface="Calibri"/>
                <a:ea typeface="Calibri"/>
                <a:cs typeface="Calibri"/>
                <a:sym typeface="Calibri"/>
              </a:rPr>
              <a:t>request</a:t>
            </a:r>
            <a:r>
              <a:rPr lang="id" sz="1800">
                <a:latin typeface="Calibri"/>
                <a:ea typeface="Calibri"/>
                <a:cs typeface="Calibri"/>
                <a:sym typeface="Calibri"/>
              </a:rPr>
              <a:t>) tertentu dan lisensinya lebih terbatas (bukan </a:t>
            </a:r>
            <a:r>
              <a:rPr i="1" lang="id" sz="1800">
                <a:latin typeface="Calibri"/>
                <a:ea typeface="Calibri"/>
                <a:cs typeface="Calibri"/>
                <a:sym typeface="Calibri"/>
              </a:rPr>
              <a:t>open license</a:t>
            </a:r>
            <a:r>
              <a:rPr lang="id" sz="1800">
                <a:latin typeface="Calibri"/>
                <a:ea typeface="Calibri"/>
                <a:cs typeface="Calibri"/>
                <a:sym typeface="Calibri"/>
              </a:rPr>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5" name="Google Shape;395;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id"/>
              <a:t>Image property graph by: М.Оюунболор, CC BY-SA 4.0 &lt;https://creativecommons.org/licenses/by-sa/4.0&gt;, via Wikimedia Commons, https://upload.wikimedia.org/wikipedia/commons/a/a6/Property_graph_model.png</a:t>
            </a:r>
            <a:endParaRPr/>
          </a:p>
          <a:p>
            <a:pPr indent="-298450" lvl="0" marL="457200" marR="0" rtl="0" algn="l">
              <a:lnSpc>
                <a:spcPct val="100000"/>
              </a:lnSpc>
              <a:spcBef>
                <a:spcPts val="0"/>
              </a:spcBef>
              <a:spcAft>
                <a:spcPts val="0"/>
              </a:spcAft>
              <a:buClr>
                <a:srgbClr val="000000"/>
              </a:buClr>
              <a:buSzPts val="1100"/>
              <a:buFont typeface="Arial"/>
              <a:buChar char="●"/>
            </a:pPr>
            <a:r>
              <a:rPr lang="id"/>
              <a:t>Image RDF graph by: Denny, CC0, via Wikimedia Commons, https://upload.wikimedia.org/wikipedia/commons/0/09/RDF_example.svg</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id"/>
              <a:t>Image source: </a:t>
            </a:r>
            <a:r>
              <a:rPr b="0" i="0" lang="id" u="none" strike="noStrike">
                <a:solidFill>
                  <a:srgbClr val="0645AD"/>
                </a:solidFill>
                <a:latin typeface="Arial"/>
                <a:ea typeface="Arial"/>
                <a:cs typeface="Arial"/>
                <a:sym typeface="Arial"/>
              </a:rPr>
              <a:t> </a:t>
            </a:r>
            <a:r>
              <a:rPr b="0" i="0" lang="id" u="sng" strike="noStrike">
                <a:solidFill>
                  <a:srgbClr val="0645AD"/>
                </a:solidFill>
                <a:latin typeface="Arial"/>
                <a:ea typeface="Arial"/>
                <a:cs typeface="Arial"/>
                <a:sym typeface="Arial"/>
                <a:hlinkClick r:id="rId2">
                  <a:extLst>
                    <a:ext uri="{A12FA001-AC4F-418D-AE19-62706E023703}">
                      <ahyp:hlinkClr val="tx"/>
                    </a:ext>
                  </a:extLst>
                </a:hlinkClick>
              </a:rPr>
              <a:t>Pascal Getreuer</a:t>
            </a:r>
            <a:r>
              <a:rPr b="0" i="0" lang="id">
                <a:solidFill>
                  <a:srgbClr val="362B36"/>
                </a:solidFill>
                <a:latin typeface="Arial"/>
                <a:ea typeface="Arial"/>
                <a:cs typeface="Arial"/>
                <a:sym typeface="Arial"/>
              </a:rPr>
              <a:t>, </a:t>
            </a:r>
            <a:r>
              <a:rPr b="0" i="0" lang="id" u="sng" strike="noStrike">
                <a:solidFill>
                  <a:srgbClr val="0645AD"/>
                </a:solidFill>
                <a:latin typeface="Arial"/>
                <a:ea typeface="Arial"/>
                <a:cs typeface="Arial"/>
                <a:sym typeface="Arial"/>
                <a:hlinkClick r:id="rId3">
                  <a:extLst>
                    <a:ext uri="{A12FA001-AC4F-418D-AE19-62706E023703}">
                      <ahyp:hlinkClr val="tx"/>
                    </a:ext>
                  </a:extLst>
                </a:hlinkClick>
              </a:rPr>
              <a:t>CC BY-SA 4.0</a:t>
            </a:r>
            <a:r>
              <a:rPr b="0" i="0" lang="id">
                <a:solidFill>
                  <a:srgbClr val="362B36"/>
                </a:solidFill>
                <a:latin typeface="Arial"/>
                <a:ea typeface="Arial"/>
                <a:cs typeface="Arial"/>
                <a:sym typeface="Arial"/>
              </a:rPr>
              <a:t>, via Wikimedia Commons, https://commons.wikimedia.org/wiki/File:Time_series_of_active_COVID-19_cases,_most_affected_countries_as_of_2020-03-21.svg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7" name="Google Shape;487;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4" name="Google Shape;494;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0" name="Google Shape;560;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6" name="Google Shape;576;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3" name="Google Shape;583;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2" name="Google Shape;602;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0" name="Google Shape;620;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 name="Google Shape;629;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7" name="Google Shape;637;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9" name="Google Shape;649;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7" name="Google Shape;667;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4" name="Google Shape;674;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1" name="Google Shape;68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7" name="Google Shape;687;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5" name="Google Shape;695;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4" name="Google Shape;704;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0" name="Google Shape;710;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9" name="Google Shape;719;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7" name="Google Shape;727;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4" name="Google Shape;734;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1" name="Google Shape;741;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8" name="Google Shape;748;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id"/>
              <a:t>Untuk kernel density estimation, silakan lihat artikel Wikipedia https://en.wikipedia.org/wiki/Kernel_density_estimation sebagai rujukan awal.</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4" name="Google Shape;764;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4" name="Google Shape;774;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2" name="Google Shape;782;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1" name="Google Shape;791;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8" name="Google Shape;798;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6" name="Google Shape;806;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4" name="Google Shape;814;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0" name="Google Shape;830;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9" name="Google Shape;839;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fcdb1aef05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7" name="Google Shape;847;gfcdb1aef05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4" name="Google Shape;854;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20.png"/><Relationship Id="rId11" Type="http://schemas.openxmlformats.org/officeDocument/2006/relationships/image" Target="../media/image7.png"/><Relationship Id="rId10" Type="http://schemas.openxmlformats.org/officeDocument/2006/relationships/image" Target="../media/image19.png"/><Relationship Id="rId9"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5.png"/><Relationship Id="rId8"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4.png"/><Relationship Id="rId4" Type="http://schemas.openxmlformats.org/officeDocument/2006/relationships/image" Target="../media/image46.png"/><Relationship Id="rId11" Type="http://schemas.openxmlformats.org/officeDocument/2006/relationships/image" Target="../media/image26.png"/><Relationship Id="rId10" Type="http://schemas.openxmlformats.org/officeDocument/2006/relationships/image" Target="../media/image30.png"/><Relationship Id="rId9" Type="http://schemas.openxmlformats.org/officeDocument/2006/relationships/image" Target="../media/image32.png"/><Relationship Id="rId5" Type="http://schemas.openxmlformats.org/officeDocument/2006/relationships/image" Target="../media/image41.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bg>
      <p:bgPr>
        <a:solidFill>
          <a:schemeClr val="lt1"/>
        </a:solidFill>
      </p:bgPr>
    </p:bg>
    <p:spTree>
      <p:nvGrpSpPr>
        <p:cNvPr id="19" name="Shape 19"/>
        <p:cNvGrpSpPr/>
        <p:nvPr/>
      </p:nvGrpSpPr>
      <p:grpSpPr>
        <a:xfrm>
          <a:off x="0" y="0"/>
          <a:ext cx="0" cy="0"/>
          <a:chOff x="0" y="0"/>
          <a:chExt cx="0" cy="0"/>
        </a:xfrm>
      </p:grpSpPr>
      <p:sp>
        <p:nvSpPr>
          <p:cNvPr id="20" name="Google Shape;20;p10"/>
          <p:cNvSpPr/>
          <p:nvPr/>
        </p:nvSpPr>
        <p:spPr>
          <a:xfrm>
            <a:off x="0" y="0"/>
            <a:ext cx="9144000" cy="5183505"/>
          </a:xfrm>
          <a:prstGeom prst="rect">
            <a:avLst/>
          </a:prstGeom>
          <a:gradFill>
            <a:gsLst>
              <a:gs pos="0">
                <a:srgbClr val="1EA4B2"/>
              </a:gs>
              <a:gs pos="8000">
                <a:srgbClr val="1EA4B2"/>
              </a:gs>
              <a:gs pos="100000">
                <a:srgbClr val="ABE1DC"/>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 name="Google Shape;21;p10"/>
          <p:cNvSpPr txBox="1"/>
          <p:nvPr>
            <p:ph idx="1" type="subTitle"/>
          </p:nvPr>
        </p:nvSpPr>
        <p:spPr>
          <a:xfrm>
            <a:off x="263767" y="2427193"/>
            <a:ext cx="1761981" cy="2193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750"/>
              </a:spcBef>
              <a:spcAft>
                <a:spcPts val="0"/>
              </a:spcAft>
              <a:buClr>
                <a:schemeClr val="dk1"/>
              </a:buClr>
              <a:buSzPts val="1200"/>
              <a:buNone/>
              <a:defRPr sz="1200">
                <a:solidFill>
                  <a:schemeClr val="dk1"/>
                </a:solidFill>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2" name="Google Shape;22;p10"/>
          <p:cNvSpPr txBox="1"/>
          <p:nvPr>
            <p:ph type="ctrTitle"/>
          </p:nvPr>
        </p:nvSpPr>
        <p:spPr>
          <a:xfrm>
            <a:off x="263768" y="2762672"/>
            <a:ext cx="5834954" cy="6938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Garamond"/>
              <a:buNone/>
              <a:defRPr b="1" sz="4500">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nvSpPr>
        <p:spPr>
          <a:xfrm>
            <a:off x="263767" y="1659798"/>
            <a:ext cx="6244335" cy="612706"/>
          </a:xfrm>
          <a:prstGeom prst="rect">
            <a:avLst/>
          </a:prstGeom>
          <a:noFill/>
          <a:ln>
            <a:noFill/>
          </a:ln>
        </p:spPr>
        <p:txBody>
          <a:bodyPr anchorCtr="0" anchor="t" bIns="45700" lIns="91425" spcFirstLastPara="1" rIns="91425" wrap="square" tIns="81000">
            <a:spAutoFit/>
          </a:bodyPr>
          <a:lstStyle/>
          <a:p>
            <a:pPr indent="0" lvl="0" marL="0" marR="0" rtl="0" algn="l">
              <a:lnSpc>
                <a:spcPct val="100000"/>
              </a:lnSpc>
              <a:spcBef>
                <a:spcPts val="0"/>
              </a:spcBef>
              <a:spcAft>
                <a:spcPts val="0"/>
              </a:spcAft>
              <a:buClr>
                <a:srgbClr val="0070C0"/>
              </a:buClr>
              <a:buSzPts val="1800"/>
              <a:buFont typeface="Arial"/>
              <a:buNone/>
            </a:pPr>
            <a:r>
              <a:rPr b="1" i="0" lang="id" sz="1800" u="none" cap="none" strike="noStrike">
                <a:solidFill>
                  <a:srgbClr val="0070C0"/>
                </a:solidFill>
                <a:latin typeface="Garamond"/>
                <a:ea typeface="Garamond"/>
                <a:cs typeface="Garamond"/>
                <a:sym typeface="Garamond"/>
              </a:rPr>
              <a:t>MICROCREDENTIAL: ASSOCIATE DATA SCIENTIST</a:t>
            </a:r>
            <a:br>
              <a:rPr b="0" i="1" lang="id" sz="1800" u="none" cap="none" strike="noStrike">
                <a:solidFill>
                  <a:srgbClr val="029B2D"/>
                </a:solidFill>
                <a:latin typeface="Garamond"/>
                <a:ea typeface="Garamond"/>
                <a:cs typeface="Garamond"/>
                <a:sym typeface="Garamond"/>
              </a:rPr>
            </a:br>
            <a:r>
              <a:rPr b="0" i="0" lang="id" sz="1350" u="none" cap="none" strike="noStrike">
                <a:solidFill>
                  <a:srgbClr val="3F3F3F"/>
                </a:solidFill>
                <a:latin typeface="Garamond"/>
                <a:ea typeface="Garamond"/>
                <a:cs typeface="Garamond"/>
                <a:sym typeface="Garamond"/>
              </a:rPr>
              <a:t>01 November – 10 Desember 2021</a:t>
            </a:r>
            <a:endParaRPr b="0" i="0" sz="1800" u="none" cap="none" strike="noStrike">
              <a:solidFill>
                <a:srgbClr val="3F3F3F"/>
              </a:solidFill>
              <a:latin typeface="Arial"/>
              <a:ea typeface="Arial"/>
              <a:cs typeface="Arial"/>
              <a:sym typeface="Arial"/>
            </a:endParaRPr>
          </a:p>
        </p:txBody>
      </p:sp>
      <p:cxnSp>
        <p:nvCxnSpPr>
          <p:cNvPr id="24" name="Google Shape;24;p10"/>
          <p:cNvCxnSpPr/>
          <p:nvPr/>
        </p:nvCxnSpPr>
        <p:spPr>
          <a:xfrm>
            <a:off x="330442" y="2400300"/>
            <a:ext cx="5908433" cy="0"/>
          </a:xfrm>
          <a:prstGeom prst="straightConnector1">
            <a:avLst/>
          </a:prstGeom>
          <a:noFill/>
          <a:ln cap="flat" cmpd="sng" w="9525">
            <a:solidFill>
              <a:srgbClr val="0070C0"/>
            </a:solidFill>
            <a:prstDash val="solid"/>
            <a:miter lim="800000"/>
            <a:headEnd len="sm" w="sm" type="none"/>
            <a:tailEnd len="sm" w="sm" type="none"/>
          </a:ln>
        </p:spPr>
      </p:cxnSp>
      <p:pic>
        <p:nvPicPr>
          <p:cNvPr id="25" name="Google Shape;25;p10"/>
          <p:cNvPicPr preferRelativeResize="0"/>
          <p:nvPr/>
        </p:nvPicPr>
        <p:blipFill rotWithShape="1">
          <a:blip r:embed="rId2">
            <a:alphaModFix/>
          </a:blip>
          <a:srcRect b="0" l="0" r="0" t="0"/>
          <a:stretch/>
        </p:blipFill>
        <p:spPr>
          <a:xfrm>
            <a:off x="6508102" y="2005259"/>
            <a:ext cx="2724449" cy="2724449"/>
          </a:xfrm>
          <a:prstGeom prst="rect">
            <a:avLst/>
          </a:prstGeom>
          <a:noFill/>
          <a:ln>
            <a:noFill/>
          </a:ln>
        </p:spPr>
      </p:pic>
      <p:pic>
        <p:nvPicPr>
          <p:cNvPr id="26" name="Google Shape;26;p10"/>
          <p:cNvPicPr preferRelativeResize="0"/>
          <p:nvPr/>
        </p:nvPicPr>
        <p:blipFill rotWithShape="1">
          <a:blip r:embed="rId3">
            <a:alphaModFix/>
          </a:blip>
          <a:srcRect b="0" l="0" r="0" t="0"/>
          <a:stretch/>
        </p:blipFill>
        <p:spPr>
          <a:xfrm>
            <a:off x="7786573" y="739819"/>
            <a:ext cx="836049" cy="445784"/>
          </a:xfrm>
          <a:prstGeom prst="rect">
            <a:avLst/>
          </a:prstGeom>
          <a:noFill/>
          <a:ln>
            <a:noFill/>
          </a:ln>
        </p:spPr>
      </p:pic>
      <p:pic>
        <p:nvPicPr>
          <p:cNvPr id="27" name="Google Shape;27;p10"/>
          <p:cNvPicPr preferRelativeResize="0"/>
          <p:nvPr/>
        </p:nvPicPr>
        <p:blipFill rotWithShape="1">
          <a:blip r:embed="rId4">
            <a:alphaModFix/>
          </a:blip>
          <a:srcRect b="0" l="0" r="0" t="0"/>
          <a:stretch/>
        </p:blipFill>
        <p:spPr>
          <a:xfrm>
            <a:off x="102349" y="89858"/>
            <a:ext cx="634750" cy="634750"/>
          </a:xfrm>
          <a:prstGeom prst="rect">
            <a:avLst/>
          </a:prstGeom>
          <a:noFill/>
          <a:ln>
            <a:noFill/>
          </a:ln>
        </p:spPr>
      </p:pic>
      <p:sp>
        <p:nvSpPr>
          <p:cNvPr id="28" name="Google Shape;28;p10"/>
          <p:cNvSpPr txBox="1"/>
          <p:nvPr/>
        </p:nvSpPr>
        <p:spPr>
          <a:xfrm>
            <a:off x="751113" y="167745"/>
            <a:ext cx="3049363" cy="4732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id" sz="825" u="none" cap="none" strike="noStrike">
                <a:solidFill>
                  <a:srgbClr val="000000"/>
                </a:solidFill>
                <a:latin typeface="Arial"/>
                <a:ea typeface="Arial"/>
                <a:cs typeface="Arial"/>
                <a:sym typeface="Arial"/>
              </a:rPr>
              <a:t>Direktorat Jenderal Pendidikan Tinggi, Riset, dan, Teknologi</a:t>
            </a:r>
            <a:endParaRPr b="0" i="0" sz="82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25"/>
              <a:buFont typeface="Arial"/>
              <a:buNone/>
            </a:pPr>
            <a:r>
              <a:rPr b="0" i="0" lang="id" sz="825" u="none" cap="none" strike="noStrike">
                <a:solidFill>
                  <a:srgbClr val="000000"/>
                </a:solidFill>
                <a:latin typeface="Arial"/>
                <a:ea typeface="Arial"/>
                <a:cs typeface="Arial"/>
                <a:sym typeface="Arial"/>
              </a:rPr>
              <a:t>Kementerian Pendidikan, Kebudayaan, Riset, dan Teknologi Republik Indonesia</a:t>
            </a:r>
            <a:endParaRPr b="0" i="0" sz="825" u="none" cap="none" strike="noStrike">
              <a:solidFill>
                <a:srgbClr val="000000"/>
              </a:solidFill>
              <a:latin typeface="Arial"/>
              <a:ea typeface="Arial"/>
              <a:cs typeface="Arial"/>
              <a:sym typeface="Arial"/>
            </a:endParaRPr>
          </a:p>
        </p:txBody>
      </p:sp>
      <p:sp>
        <p:nvSpPr>
          <p:cNvPr id="29" name="Google Shape;29;p10"/>
          <p:cNvSpPr/>
          <p:nvPr/>
        </p:nvSpPr>
        <p:spPr>
          <a:xfrm>
            <a:off x="1922342" y="4891466"/>
            <a:ext cx="5410200" cy="292040"/>
          </a:xfrm>
          <a:prstGeom prst="roundRect">
            <a:avLst>
              <a:gd fmla="val 50000" name="adj"/>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acebook Logo PNG, Free Download Logo Facebook Clipart - Free Transparent PNG  Logos" id="30" name="Google Shape;30;p10"/>
          <p:cNvPicPr preferRelativeResize="0"/>
          <p:nvPr/>
        </p:nvPicPr>
        <p:blipFill rotWithShape="1">
          <a:blip r:embed="rId5">
            <a:alphaModFix/>
          </a:blip>
          <a:srcRect b="0" l="0" r="0" t="0"/>
          <a:stretch/>
        </p:blipFill>
        <p:spPr>
          <a:xfrm>
            <a:off x="2057670" y="4932813"/>
            <a:ext cx="193116" cy="170358"/>
          </a:xfrm>
          <a:prstGeom prst="rect">
            <a:avLst/>
          </a:prstGeom>
          <a:noFill/>
          <a:ln>
            <a:noFill/>
          </a:ln>
        </p:spPr>
      </p:pic>
      <p:sp>
        <p:nvSpPr>
          <p:cNvPr id="31" name="Google Shape;31;p10"/>
          <p:cNvSpPr txBox="1"/>
          <p:nvPr/>
        </p:nvSpPr>
        <p:spPr>
          <a:xfrm>
            <a:off x="2243149" y="4930047"/>
            <a:ext cx="598715" cy="1962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5"/>
              <a:buFont typeface="Arial"/>
              <a:buNone/>
            </a:pPr>
            <a:r>
              <a:rPr b="0" i="0" lang="id" sz="675" u="none" cap="none" strike="noStrike">
                <a:solidFill>
                  <a:srgbClr val="7F7F7F"/>
                </a:solidFill>
                <a:latin typeface="Arial"/>
                <a:ea typeface="Arial"/>
                <a:cs typeface="Arial"/>
                <a:sym typeface="Arial"/>
              </a:rPr>
              <a:t>ditjen.dikti</a:t>
            </a:r>
            <a:endParaRPr b="0" i="0" sz="675" u="none" cap="none" strike="noStrike">
              <a:solidFill>
                <a:srgbClr val="7F7F7F"/>
              </a:solidFill>
              <a:latin typeface="Arial"/>
              <a:ea typeface="Arial"/>
              <a:cs typeface="Arial"/>
              <a:sym typeface="Arial"/>
            </a:endParaRPr>
          </a:p>
        </p:txBody>
      </p:sp>
      <p:pic>
        <p:nvPicPr>
          <p:cNvPr descr="Twitter Logo transparent PNG - StickPNG" id="32" name="Google Shape;32;p10"/>
          <p:cNvPicPr preferRelativeResize="0"/>
          <p:nvPr/>
        </p:nvPicPr>
        <p:blipFill rotWithShape="1">
          <a:blip r:embed="rId6">
            <a:alphaModFix/>
          </a:blip>
          <a:srcRect b="0" l="0" r="0" t="0"/>
          <a:stretch/>
        </p:blipFill>
        <p:spPr>
          <a:xfrm>
            <a:off x="2836592" y="4872775"/>
            <a:ext cx="303197" cy="310730"/>
          </a:xfrm>
          <a:prstGeom prst="rect">
            <a:avLst/>
          </a:prstGeom>
          <a:noFill/>
          <a:ln>
            <a:noFill/>
          </a:ln>
        </p:spPr>
      </p:pic>
      <p:pic>
        <p:nvPicPr>
          <p:cNvPr id="33" name="Google Shape;33;p10"/>
          <p:cNvPicPr preferRelativeResize="0"/>
          <p:nvPr/>
        </p:nvPicPr>
        <p:blipFill rotWithShape="1">
          <a:blip r:embed="rId7">
            <a:alphaModFix/>
          </a:blip>
          <a:srcRect b="0" l="0" r="0" t="0"/>
          <a:stretch/>
        </p:blipFill>
        <p:spPr>
          <a:xfrm>
            <a:off x="3783181" y="4925464"/>
            <a:ext cx="238735" cy="199139"/>
          </a:xfrm>
          <a:prstGeom prst="rect">
            <a:avLst/>
          </a:prstGeom>
          <a:noFill/>
          <a:ln>
            <a:noFill/>
          </a:ln>
        </p:spPr>
      </p:pic>
      <p:pic>
        <p:nvPicPr>
          <p:cNvPr descr="YouTube Logo PNG, Transparent YouTube Logo Icon Free DOWNLOAD" id="34" name="Google Shape;34;p10"/>
          <p:cNvPicPr preferRelativeResize="0"/>
          <p:nvPr/>
        </p:nvPicPr>
        <p:blipFill rotWithShape="1">
          <a:blip r:embed="rId8">
            <a:alphaModFix/>
          </a:blip>
          <a:srcRect b="25548" l="24856" r="24233" t="26007"/>
          <a:stretch/>
        </p:blipFill>
        <p:spPr>
          <a:xfrm>
            <a:off x="4619160" y="4905608"/>
            <a:ext cx="368044" cy="241051"/>
          </a:xfrm>
          <a:prstGeom prst="rect">
            <a:avLst/>
          </a:prstGeom>
          <a:noFill/>
          <a:ln>
            <a:noFill/>
          </a:ln>
        </p:spPr>
      </p:pic>
      <p:pic>
        <p:nvPicPr>
          <p:cNvPr descr="Website Logo PNG, Web Site Logos Free Download - Free Transparent PNG Logos" id="35" name="Google Shape;35;p10"/>
          <p:cNvPicPr preferRelativeResize="0"/>
          <p:nvPr/>
        </p:nvPicPr>
        <p:blipFill rotWithShape="1">
          <a:blip r:embed="rId9">
            <a:alphaModFix/>
          </a:blip>
          <a:srcRect b="0" l="0" r="0" t="0"/>
          <a:stretch/>
        </p:blipFill>
        <p:spPr>
          <a:xfrm>
            <a:off x="5790718" y="4918240"/>
            <a:ext cx="202946" cy="196739"/>
          </a:xfrm>
          <a:prstGeom prst="rect">
            <a:avLst/>
          </a:prstGeom>
          <a:noFill/>
          <a:ln>
            <a:noFill/>
          </a:ln>
        </p:spPr>
      </p:pic>
      <p:sp>
        <p:nvSpPr>
          <p:cNvPr id="36" name="Google Shape;36;p10"/>
          <p:cNvSpPr txBox="1"/>
          <p:nvPr/>
        </p:nvSpPr>
        <p:spPr>
          <a:xfrm>
            <a:off x="3070152" y="4935975"/>
            <a:ext cx="718500" cy="19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5"/>
              <a:buFont typeface="Arial"/>
              <a:buNone/>
            </a:pPr>
            <a:r>
              <a:rPr b="0" i="0" lang="id" sz="675" u="none" cap="none" strike="noStrike">
                <a:solidFill>
                  <a:srgbClr val="7F7F7F"/>
                </a:solidFill>
                <a:latin typeface="Arial"/>
                <a:ea typeface="Arial"/>
                <a:cs typeface="Arial"/>
                <a:sym typeface="Arial"/>
              </a:rPr>
              <a:t>@ditjendikti</a:t>
            </a:r>
            <a:endParaRPr b="0" i="0" sz="675" u="none" cap="none" strike="noStrike">
              <a:solidFill>
                <a:srgbClr val="7F7F7F"/>
              </a:solidFill>
              <a:latin typeface="Arial"/>
              <a:ea typeface="Arial"/>
              <a:cs typeface="Arial"/>
              <a:sym typeface="Arial"/>
            </a:endParaRPr>
          </a:p>
        </p:txBody>
      </p:sp>
      <p:sp>
        <p:nvSpPr>
          <p:cNvPr id="37" name="Google Shape;37;p10"/>
          <p:cNvSpPr txBox="1"/>
          <p:nvPr/>
        </p:nvSpPr>
        <p:spPr>
          <a:xfrm>
            <a:off x="4016347" y="4934954"/>
            <a:ext cx="598715" cy="1962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5"/>
              <a:buFont typeface="Arial"/>
              <a:buNone/>
            </a:pPr>
            <a:r>
              <a:rPr b="0" i="0" lang="id" sz="675" u="none" cap="none" strike="noStrike">
                <a:solidFill>
                  <a:srgbClr val="7F7F7F"/>
                </a:solidFill>
                <a:latin typeface="Arial"/>
                <a:ea typeface="Arial"/>
                <a:cs typeface="Arial"/>
                <a:sym typeface="Arial"/>
              </a:rPr>
              <a:t>ditjen.dikti</a:t>
            </a:r>
            <a:endParaRPr b="0" i="0" sz="675" u="none" cap="none" strike="noStrike">
              <a:solidFill>
                <a:srgbClr val="7F7F7F"/>
              </a:solidFill>
              <a:latin typeface="Arial"/>
              <a:ea typeface="Arial"/>
              <a:cs typeface="Arial"/>
              <a:sym typeface="Arial"/>
            </a:endParaRPr>
          </a:p>
        </p:txBody>
      </p:sp>
      <p:sp>
        <p:nvSpPr>
          <p:cNvPr id="38" name="Google Shape;38;p10"/>
          <p:cNvSpPr txBox="1"/>
          <p:nvPr/>
        </p:nvSpPr>
        <p:spPr>
          <a:xfrm>
            <a:off x="4946976" y="4930050"/>
            <a:ext cx="925200" cy="19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5"/>
              <a:buFont typeface="Arial"/>
              <a:buNone/>
            </a:pPr>
            <a:r>
              <a:rPr b="0" i="0" lang="id" sz="675" u="none" cap="none" strike="noStrike">
                <a:solidFill>
                  <a:srgbClr val="7F7F7F"/>
                </a:solidFill>
                <a:latin typeface="Arial"/>
                <a:ea typeface="Arial"/>
                <a:cs typeface="Arial"/>
                <a:sym typeface="Arial"/>
              </a:rPr>
              <a:t>Ditjen Diktiristek</a:t>
            </a:r>
            <a:endParaRPr b="0" i="0" sz="675" u="none" cap="none" strike="noStrike">
              <a:solidFill>
                <a:srgbClr val="7F7F7F"/>
              </a:solidFill>
              <a:latin typeface="Arial"/>
              <a:ea typeface="Arial"/>
              <a:cs typeface="Arial"/>
              <a:sym typeface="Arial"/>
            </a:endParaRPr>
          </a:p>
        </p:txBody>
      </p:sp>
      <p:sp>
        <p:nvSpPr>
          <p:cNvPr id="39" name="Google Shape;39;p10"/>
          <p:cNvSpPr txBox="1"/>
          <p:nvPr/>
        </p:nvSpPr>
        <p:spPr>
          <a:xfrm>
            <a:off x="6015701" y="4930800"/>
            <a:ext cx="1316700" cy="19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5"/>
              <a:buFont typeface="Arial"/>
              <a:buNone/>
            </a:pPr>
            <a:r>
              <a:rPr b="0" i="0" lang="id" sz="675" u="none" cap="none" strike="noStrike">
                <a:solidFill>
                  <a:srgbClr val="7F7F7F"/>
                </a:solidFill>
                <a:latin typeface="Arial"/>
                <a:ea typeface="Arial"/>
                <a:cs typeface="Arial"/>
                <a:sym typeface="Arial"/>
              </a:rPr>
              <a:t>https://dikti.kemdikbud.go.id/</a:t>
            </a:r>
            <a:endParaRPr b="0" i="0" sz="675" u="none" cap="none" strike="noStrike">
              <a:solidFill>
                <a:srgbClr val="7F7F7F"/>
              </a:solidFill>
              <a:latin typeface="Arial"/>
              <a:ea typeface="Arial"/>
              <a:cs typeface="Arial"/>
              <a:sym typeface="Arial"/>
            </a:endParaRPr>
          </a:p>
        </p:txBody>
      </p:sp>
      <p:pic>
        <p:nvPicPr>
          <p:cNvPr id="40" name="Google Shape;40;p10"/>
          <p:cNvPicPr preferRelativeResize="0"/>
          <p:nvPr/>
        </p:nvPicPr>
        <p:blipFill rotWithShape="1">
          <a:blip r:embed="rId10">
            <a:alphaModFix/>
          </a:blip>
          <a:srcRect b="0" l="0" r="0" t="0"/>
          <a:stretch/>
        </p:blipFill>
        <p:spPr>
          <a:xfrm>
            <a:off x="7960235" y="1315177"/>
            <a:ext cx="662387" cy="472569"/>
          </a:xfrm>
          <a:prstGeom prst="rect">
            <a:avLst/>
          </a:prstGeom>
          <a:noFill/>
          <a:ln>
            <a:noFill/>
          </a:ln>
        </p:spPr>
      </p:pic>
      <p:pic>
        <p:nvPicPr>
          <p:cNvPr id="41" name="Google Shape;41;p10"/>
          <p:cNvPicPr preferRelativeResize="0"/>
          <p:nvPr/>
        </p:nvPicPr>
        <p:blipFill rotWithShape="1">
          <a:blip r:embed="rId11">
            <a:alphaModFix/>
          </a:blip>
          <a:srcRect b="0" l="0" r="0" t="0"/>
          <a:stretch/>
        </p:blipFill>
        <p:spPr>
          <a:xfrm>
            <a:off x="6905992" y="739072"/>
            <a:ext cx="718405" cy="52711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p:cSld name="Point Layout">
    <p:spTree>
      <p:nvGrpSpPr>
        <p:cNvPr id="76" name="Shape 76"/>
        <p:cNvGrpSpPr/>
        <p:nvPr/>
      </p:nvGrpSpPr>
      <p:grpSpPr>
        <a:xfrm>
          <a:off x="0" y="0"/>
          <a:ext cx="0" cy="0"/>
          <a:chOff x="0" y="0"/>
          <a:chExt cx="0" cy="0"/>
        </a:xfrm>
      </p:grpSpPr>
      <p:sp>
        <p:nvSpPr>
          <p:cNvPr id="77" name="Google Shape;77;p20"/>
          <p:cNvSpPr txBox="1"/>
          <p:nvPr>
            <p:ph type="title"/>
          </p:nvPr>
        </p:nvSpPr>
        <p:spPr>
          <a:xfrm>
            <a:off x="393871" y="676882"/>
            <a:ext cx="7984010" cy="61552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 type="body"/>
          </p:nvPr>
        </p:nvSpPr>
        <p:spPr>
          <a:xfrm>
            <a:off x="393871" y="1470454"/>
            <a:ext cx="7984010" cy="30983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9" name="Google Shape;79;p20"/>
          <p:cNvSpPr txBox="1"/>
          <p:nvPr>
            <p:ph idx="12" type="sldNum"/>
          </p:nvPr>
        </p:nvSpPr>
        <p:spPr>
          <a:xfrm>
            <a:off x="8501449" y="4382673"/>
            <a:ext cx="456849"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0" name="Shape 80"/>
        <p:cNvGrpSpPr/>
        <p:nvPr/>
      </p:nvGrpSpPr>
      <p:grpSpPr>
        <a:xfrm>
          <a:off x="0" y="0"/>
          <a:ext cx="0" cy="0"/>
          <a:chOff x="0" y="0"/>
          <a:chExt cx="0" cy="0"/>
        </a:xfrm>
      </p:grpSpPr>
      <p:sp>
        <p:nvSpPr>
          <p:cNvPr id="81" name="Google Shape;81;p21"/>
          <p:cNvSpPr txBox="1"/>
          <p:nvPr>
            <p:ph type="title"/>
          </p:nvPr>
        </p:nvSpPr>
        <p:spPr>
          <a:xfrm>
            <a:off x="296970" y="721080"/>
            <a:ext cx="7872391" cy="5183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p:nvPr>
            <p:ph idx="1" type="body"/>
          </p:nvPr>
        </p:nvSpPr>
        <p:spPr>
          <a:xfrm>
            <a:off x="296970" y="1406290"/>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3" name="Google Shape;83;p21"/>
          <p:cNvSpPr txBox="1"/>
          <p:nvPr>
            <p:ph idx="2" type="body"/>
          </p:nvPr>
        </p:nvSpPr>
        <p:spPr>
          <a:xfrm>
            <a:off x="4283161" y="1406290"/>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4" name="Google Shape;84;p21"/>
          <p:cNvSpPr txBox="1"/>
          <p:nvPr>
            <p:ph idx="12" type="sldNum"/>
          </p:nvPr>
        </p:nvSpPr>
        <p:spPr>
          <a:xfrm>
            <a:off x="8490636" y="4421274"/>
            <a:ext cx="47069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5" name="Shape 85"/>
        <p:cNvGrpSpPr/>
        <p:nvPr/>
      </p:nvGrpSpPr>
      <p:grpSpPr>
        <a:xfrm>
          <a:off x="0" y="0"/>
          <a:ext cx="0" cy="0"/>
          <a:chOff x="0" y="0"/>
          <a:chExt cx="0" cy="0"/>
        </a:xfrm>
      </p:grpSpPr>
      <p:sp>
        <p:nvSpPr>
          <p:cNvPr id="86" name="Google Shape;86;p22"/>
          <p:cNvSpPr txBox="1"/>
          <p:nvPr>
            <p:ph type="title"/>
          </p:nvPr>
        </p:nvSpPr>
        <p:spPr>
          <a:xfrm>
            <a:off x="265317" y="715033"/>
            <a:ext cx="7886700" cy="4119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2"/>
          <p:cNvSpPr txBox="1"/>
          <p:nvPr>
            <p:ph idx="1" type="body"/>
          </p:nvPr>
        </p:nvSpPr>
        <p:spPr>
          <a:xfrm>
            <a:off x="265318" y="1273227"/>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8" name="Google Shape;88;p22"/>
          <p:cNvSpPr txBox="1"/>
          <p:nvPr>
            <p:ph idx="2" type="body"/>
          </p:nvPr>
        </p:nvSpPr>
        <p:spPr>
          <a:xfrm>
            <a:off x="265318" y="1891161"/>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22"/>
          <p:cNvSpPr txBox="1"/>
          <p:nvPr>
            <p:ph idx="3" type="body"/>
          </p:nvPr>
        </p:nvSpPr>
        <p:spPr>
          <a:xfrm>
            <a:off x="4264626" y="1273227"/>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0" name="Google Shape;90;p22"/>
          <p:cNvSpPr txBox="1"/>
          <p:nvPr>
            <p:ph idx="4" type="body"/>
          </p:nvPr>
        </p:nvSpPr>
        <p:spPr>
          <a:xfrm>
            <a:off x="4264626" y="1891161"/>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 name="Google Shape;91;p22"/>
          <p:cNvSpPr txBox="1"/>
          <p:nvPr>
            <p:ph idx="12" type="sldNum"/>
          </p:nvPr>
        </p:nvSpPr>
        <p:spPr>
          <a:xfrm>
            <a:off x="8514159" y="4368404"/>
            <a:ext cx="44551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gfcdb1aef05_0_126"/>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Clr>
                <a:schemeClr val="lt1"/>
              </a:buClr>
              <a:buSzPts val="2800"/>
              <a:buFont typeface="Arial"/>
              <a:buNone/>
              <a:defRPr/>
            </a:lvl2pPr>
            <a:lvl3pPr lvl="2" algn="l">
              <a:lnSpc>
                <a:spcPct val="100000"/>
              </a:lnSpc>
              <a:spcBef>
                <a:spcPts val="0"/>
              </a:spcBef>
              <a:spcAft>
                <a:spcPts val="0"/>
              </a:spcAft>
              <a:buClr>
                <a:schemeClr val="lt1"/>
              </a:buClr>
              <a:buSzPts val="2800"/>
              <a:buFont typeface="Arial"/>
              <a:buNone/>
              <a:defRPr/>
            </a:lvl3pPr>
            <a:lvl4pPr lvl="3" algn="l">
              <a:lnSpc>
                <a:spcPct val="100000"/>
              </a:lnSpc>
              <a:spcBef>
                <a:spcPts val="0"/>
              </a:spcBef>
              <a:spcAft>
                <a:spcPts val="0"/>
              </a:spcAft>
              <a:buClr>
                <a:schemeClr val="lt1"/>
              </a:buClr>
              <a:buSzPts val="2800"/>
              <a:buFont typeface="Arial"/>
              <a:buNone/>
              <a:defRPr/>
            </a:lvl4pPr>
            <a:lvl5pPr lvl="4" algn="l">
              <a:lnSpc>
                <a:spcPct val="100000"/>
              </a:lnSpc>
              <a:spcBef>
                <a:spcPts val="0"/>
              </a:spcBef>
              <a:spcAft>
                <a:spcPts val="0"/>
              </a:spcAft>
              <a:buClr>
                <a:schemeClr val="lt1"/>
              </a:buClr>
              <a:buSzPts val="2800"/>
              <a:buFont typeface="Arial"/>
              <a:buNone/>
              <a:defRPr/>
            </a:lvl5pPr>
            <a:lvl6pPr lvl="5" algn="l">
              <a:lnSpc>
                <a:spcPct val="100000"/>
              </a:lnSpc>
              <a:spcBef>
                <a:spcPts val="0"/>
              </a:spcBef>
              <a:spcAft>
                <a:spcPts val="0"/>
              </a:spcAft>
              <a:buClr>
                <a:schemeClr val="lt1"/>
              </a:buClr>
              <a:buSzPts val="2800"/>
              <a:buFont typeface="Arial"/>
              <a:buNone/>
              <a:defRPr/>
            </a:lvl6pPr>
            <a:lvl7pPr lvl="6" algn="l">
              <a:lnSpc>
                <a:spcPct val="100000"/>
              </a:lnSpc>
              <a:spcBef>
                <a:spcPts val="0"/>
              </a:spcBef>
              <a:spcAft>
                <a:spcPts val="0"/>
              </a:spcAft>
              <a:buClr>
                <a:schemeClr val="lt1"/>
              </a:buClr>
              <a:buSzPts val="2800"/>
              <a:buFont typeface="Arial"/>
              <a:buNone/>
              <a:defRPr/>
            </a:lvl7pPr>
            <a:lvl8pPr lvl="7" algn="l">
              <a:lnSpc>
                <a:spcPct val="100000"/>
              </a:lnSpc>
              <a:spcBef>
                <a:spcPts val="0"/>
              </a:spcBef>
              <a:spcAft>
                <a:spcPts val="0"/>
              </a:spcAft>
              <a:buClr>
                <a:schemeClr val="lt1"/>
              </a:buClr>
              <a:buSzPts val="2800"/>
              <a:buFont typeface="Arial"/>
              <a:buNone/>
              <a:defRPr/>
            </a:lvl8pPr>
            <a:lvl9pPr lvl="8" algn="l">
              <a:lnSpc>
                <a:spcPct val="100000"/>
              </a:lnSpc>
              <a:spcBef>
                <a:spcPts val="0"/>
              </a:spcBef>
              <a:spcAft>
                <a:spcPts val="0"/>
              </a:spcAft>
              <a:buClr>
                <a:schemeClr val="lt1"/>
              </a:buClr>
              <a:buSzPts val="2800"/>
              <a:buFont typeface="Arial"/>
              <a:buNone/>
              <a:defRPr/>
            </a:lvl9pPr>
          </a:lstStyle>
          <a:p/>
        </p:txBody>
      </p:sp>
      <p:sp>
        <p:nvSpPr>
          <p:cNvPr id="108" name="Google Shape;108;gfcdb1aef05_0_126"/>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342900" lvl="0" marL="457200" algn="l">
              <a:lnSpc>
                <a:spcPct val="115000"/>
              </a:lnSpc>
              <a:spcBef>
                <a:spcPts val="0"/>
              </a:spcBef>
              <a:spcAft>
                <a:spcPts val="0"/>
              </a:spcAft>
              <a:buClr>
                <a:schemeClr val="dk1"/>
              </a:buClr>
              <a:buSzPts val="1800"/>
              <a:buChar char="●"/>
              <a:defRPr/>
            </a:lvl1pPr>
            <a:lvl2pPr indent="-317500" lvl="1" marL="914400" algn="l">
              <a:lnSpc>
                <a:spcPct val="115000"/>
              </a:lnSpc>
              <a:spcBef>
                <a:spcPts val="0"/>
              </a:spcBef>
              <a:spcAft>
                <a:spcPts val="0"/>
              </a:spcAft>
              <a:buClr>
                <a:schemeClr val="dk1"/>
              </a:buClr>
              <a:buSzPts val="1400"/>
              <a:buChar char="○"/>
              <a:defRPr/>
            </a:lvl2pPr>
            <a:lvl3pPr indent="-317500" lvl="2" marL="1371600" algn="l">
              <a:lnSpc>
                <a:spcPct val="115000"/>
              </a:lnSpc>
              <a:spcBef>
                <a:spcPts val="0"/>
              </a:spcBef>
              <a:spcAft>
                <a:spcPts val="0"/>
              </a:spcAft>
              <a:buClr>
                <a:schemeClr val="dk1"/>
              </a:buClr>
              <a:buSzPts val="1400"/>
              <a:buChar char="■"/>
              <a:defRPr/>
            </a:lvl3pPr>
            <a:lvl4pPr indent="-317500" lvl="3" marL="1828800" algn="l">
              <a:lnSpc>
                <a:spcPct val="115000"/>
              </a:lnSpc>
              <a:spcBef>
                <a:spcPts val="0"/>
              </a:spcBef>
              <a:spcAft>
                <a:spcPts val="0"/>
              </a:spcAft>
              <a:buClr>
                <a:schemeClr val="dk1"/>
              </a:buClr>
              <a:buSzPts val="1400"/>
              <a:buChar char="●"/>
              <a:defRPr/>
            </a:lvl4pPr>
            <a:lvl5pPr indent="-317500" lvl="4" marL="2286000" algn="l">
              <a:lnSpc>
                <a:spcPct val="115000"/>
              </a:lnSpc>
              <a:spcBef>
                <a:spcPts val="0"/>
              </a:spcBef>
              <a:spcAft>
                <a:spcPts val="0"/>
              </a:spcAft>
              <a:buClr>
                <a:schemeClr val="dk1"/>
              </a:buClr>
              <a:buSzPts val="1400"/>
              <a:buChar char="○"/>
              <a:defRPr/>
            </a:lvl5pPr>
            <a:lvl6pPr indent="-317500" lvl="5" marL="2743200" algn="l">
              <a:lnSpc>
                <a:spcPct val="115000"/>
              </a:lnSpc>
              <a:spcBef>
                <a:spcPts val="0"/>
              </a:spcBef>
              <a:spcAft>
                <a:spcPts val="0"/>
              </a:spcAft>
              <a:buClr>
                <a:schemeClr val="dk1"/>
              </a:buClr>
              <a:buSzPts val="1400"/>
              <a:buChar char="■"/>
              <a:defRPr/>
            </a:lvl6pPr>
            <a:lvl7pPr indent="-317500" lvl="6" marL="3200400" algn="l">
              <a:lnSpc>
                <a:spcPct val="115000"/>
              </a:lnSpc>
              <a:spcBef>
                <a:spcPts val="0"/>
              </a:spcBef>
              <a:spcAft>
                <a:spcPts val="0"/>
              </a:spcAft>
              <a:buClr>
                <a:schemeClr val="dk1"/>
              </a:buClr>
              <a:buSzPts val="1400"/>
              <a:buChar char="●"/>
              <a:defRPr/>
            </a:lvl7pPr>
            <a:lvl8pPr indent="-317500" lvl="7" marL="3657600" algn="l">
              <a:lnSpc>
                <a:spcPct val="115000"/>
              </a:lnSpc>
              <a:spcBef>
                <a:spcPts val="0"/>
              </a:spcBef>
              <a:spcAft>
                <a:spcPts val="0"/>
              </a:spcAft>
              <a:buClr>
                <a:schemeClr val="dk1"/>
              </a:buClr>
              <a:buSzPts val="1400"/>
              <a:buChar char="○"/>
              <a:defRPr/>
            </a:lvl8pPr>
            <a:lvl9pPr indent="-317500" lvl="8" marL="4114800" algn="l">
              <a:lnSpc>
                <a:spcPct val="115000"/>
              </a:lnSpc>
              <a:spcBef>
                <a:spcPts val="0"/>
              </a:spcBef>
              <a:spcAft>
                <a:spcPts val="0"/>
              </a:spcAft>
              <a:buClr>
                <a:schemeClr val="dk1"/>
              </a:buClr>
              <a:buSzPts val="1400"/>
              <a:buChar char="■"/>
              <a:defRPr/>
            </a:lvl9pPr>
          </a:lstStyle>
          <a:p/>
        </p:txBody>
      </p:sp>
      <p:sp>
        <p:nvSpPr>
          <p:cNvPr id="109" name="Google Shape;109;gfcdb1aef05_0_126"/>
          <p:cNvSpPr txBox="1"/>
          <p:nvPr>
            <p:ph idx="12" type="sldNum"/>
          </p:nvPr>
        </p:nvSpPr>
        <p:spPr>
          <a:xfrm>
            <a:off x="8588375" y="4383087"/>
            <a:ext cx="382500" cy="273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bg>
      <p:bgPr>
        <a:solidFill>
          <a:schemeClr val="lt1"/>
        </a:solidFill>
      </p:bgPr>
    </p:bg>
    <p:spTree>
      <p:nvGrpSpPr>
        <p:cNvPr id="110" name="Shape 110"/>
        <p:cNvGrpSpPr/>
        <p:nvPr/>
      </p:nvGrpSpPr>
      <p:grpSpPr>
        <a:xfrm>
          <a:off x="0" y="0"/>
          <a:ext cx="0" cy="0"/>
          <a:chOff x="0" y="0"/>
          <a:chExt cx="0" cy="0"/>
        </a:xfrm>
      </p:grpSpPr>
      <p:sp>
        <p:nvSpPr>
          <p:cNvPr id="111" name="Google Shape;111;gfcdb1aef05_0_99"/>
          <p:cNvSpPr/>
          <p:nvPr/>
        </p:nvSpPr>
        <p:spPr>
          <a:xfrm>
            <a:off x="0" y="0"/>
            <a:ext cx="9144000" cy="5183400"/>
          </a:xfrm>
          <a:prstGeom prst="rect">
            <a:avLst/>
          </a:prstGeom>
          <a:gradFill>
            <a:gsLst>
              <a:gs pos="0">
                <a:srgbClr val="1EA4B2"/>
              </a:gs>
              <a:gs pos="8000">
                <a:srgbClr val="1EA4B2"/>
              </a:gs>
              <a:gs pos="100000">
                <a:srgbClr val="ABE1DC"/>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2" name="Google Shape;112;gfcdb1aef05_0_99"/>
          <p:cNvSpPr txBox="1"/>
          <p:nvPr>
            <p:ph idx="1" type="subTitle"/>
          </p:nvPr>
        </p:nvSpPr>
        <p:spPr>
          <a:xfrm>
            <a:off x="263767" y="2427193"/>
            <a:ext cx="1761900" cy="219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750"/>
              </a:spcBef>
              <a:spcAft>
                <a:spcPts val="0"/>
              </a:spcAft>
              <a:buClr>
                <a:schemeClr val="dk1"/>
              </a:buClr>
              <a:buSzPts val="1200"/>
              <a:buNone/>
              <a:defRPr sz="1200">
                <a:solidFill>
                  <a:schemeClr val="dk1"/>
                </a:solidFill>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13" name="Google Shape;113;gfcdb1aef05_0_99"/>
          <p:cNvSpPr txBox="1"/>
          <p:nvPr>
            <p:ph type="ctrTitle"/>
          </p:nvPr>
        </p:nvSpPr>
        <p:spPr>
          <a:xfrm>
            <a:off x="263768" y="2762672"/>
            <a:ext cx="5835000" cy="693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Garamond"/>
              <a:buNone/>
              <a:defRPr b="1" sz="4500">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fcdb1aef05_0_99"/>
          <p:cNvSpPr txBox="1"/>
          <p:nvPr/>
        </p:nvSpPr>
        <p:spPr>
          <a:xfrm>
            <a:off x="263767" y="1659798"/>
            <a:ext cx="6244200" cy="612900"/>
          </a:xfrm>
          <a:prstGeom prst="rect">
            <a:avLst/>
          </a:prstGeom>
          <a:noFill/>
          <a:ln>
            <a:noFill/>
          </a:ln>
        </p:spPr>
        <p:txBody>
          <a:bodyPr anchorCtr="0" anchor="t" bIns="45700" lIns="91425" spcFirstLastPara="1" rIns="91425" wrap="square" tIns="81000">
            <a:spAutoFit/>
          </a:bodyPr>
          <a:lstStyle/>
          <a:p>
            <a:pPr indent="0" lvl="0" marL="0" marR="0" rtl="0" algn="l">
              <a:lnSpc>
                <a:spcPct val="100000"/>
              </a:lnSpc>
              <a:spcBef>
                <a:spcPts val="0"/>
              </a:spcBef>
              <a:spcAft>
                <a:spcPts val="0"/>
              </a:spcAft>
              <a:buClr>
                <a:srgbClr val="0070C0"/>
              </a:buClr>
              <a:buSzPts val="1800"/>
              <a:buFont typeface="Arial"/>
              <a:buNone/>
            </a:pPr>
            <a:r>
              <a:rPr b="1" i="0" lang="id" sz="1800" u="none" cap="none" strike="noStrike">
                <a:solidFill>
                  <a:srgbClr val="0070C0"/>
                </a:solidFill>
                <a:latin typeface="Garamond"/>
                <a:ea typeface="Garamond"/>
                <a:cs typeface="Garamond"/>
                <a:sym typeface="Garamond"/>
              </a:rPr>
              <a:t>MICROCREDENTIAL: ASSOCIATE DATA SCIENTIST</a:t>
            </a:r>
            <a:br>
              <a:rPr b="0" i="1" lang="id" sz="1800" u="none" cap="none" strike="noStrike">
                <a:solidFill>
                  <a:srgbClr val="029B2D"/>
                </a:solidFill>
                <a:latin typeface="Garamond"/>
                <a:ea typeface="Garamond"/>
                <a:cs typeface="Garamond"/>
                <a:sym typeface="Garamond"/>
              </a:rPr>
            </a:br>
            <a:r>
              <a:rPr b="0" i="0" lang="id" sz="1350" u="none" cap="none" strike="noStrike">
                <a:solidFill>
                  <a:srgbClr val="3F3F3F"/>
                </a:solidFill>
                <a:latin typeface="Garamond"/>
                <a:ea typeface="Garamond"/>
                <a:cs typeface="Garamond"/>
                <a:sym typeface="Garamond"/>
              </a:rPr>
              <a:t>01 November – 10 Desember 2021</a:t>
            </a:r>
            <a:endParaRPr b="0" i="0" sz="1800" u="none" cap="none" strike="noStrike">
              <a:solidFill>
                <a:srgbClr val="3F3F3F"/>
              </a:solidFill>
              <a:latin typeface="Arial"/>
              <a:ea typeface="Arial"/>
              <a:cs typeface="Arial"/>
              <a:sym typeface="Arial"/>
            </a:endParaRPr>
          </a:p>
        </p:txBody>
      </p:sp>
      <p:cxnSp>
        <p:nvCxnSpPr>
          <p:cNvPr id="115" name="Google Shape;115;gfcdb1aef05_0_99"/>
          <p:cNvCxnSpPr/>
          <p:nvPr/>
        </p:nvCxnSpPr>
        <p:spPr>
          <a:xfrm>
            <a:off x="330442" y="2400300"/>
            <a:ext cx="5908500" cy="0"/>
          </a:xfrm>
          <a:prstGeom prst="straightConnector1">
            <a:avLst/>
          </a:prstGeom>
          <a:noFill/>
          <a:ln cap="flat" cmpd="sng" w="9525">
            <a:solidFill>
              <a:srgbClr val="0070C0"/>
            </a:solidFill>
            <a:prstDash val="solid"/>
            <a:miter lim="800000"/>
            <a:headEnd len="sm" w="sm" type="none"/>
            <a:tailEnd len="sm" w="sm" type="none"/>
          </a:ln>
        </p:spPr>
      </p:cxnSp>
      <p:pic>
        <p:nvPicPr>
          <p:cNvPr id="116" name="Google Shape;116;gfcdb1aef05_0_99"/>
          <p:cNvPicPr preferRelativeResize="0"/>
          <p:nvPr/>
        </p:nvPicPr>
        <p:blipFill rotWithShape="1">
          <a:blip r:embed="rId2">
            <a:alphaModFix/>
          </a:blip>
          <a:srcRect b="0" l="0" r="0" t="0"/>
          <a:stretch/>
        </p:blipFill>
        <p:spPr>
          <a:xfrm>
            <a:off x="6508102" y="2005259"/>
            <a:ext cx="2724452" cy="2724452"/>
          </a:xfrm>
          <a:prstGeom prst="rect">
            <a:avLst/>
          </a:prstGeom>
          <a:noFill/>
          <a:ln>
            <a:noFill/>
          </a:ln>
        </p:spPr>
      </p:pic>
      <p:pic>
        <p:nvPicPr>
          <p:cNvPr id="117" name="Google Shape;117;gfcdb1aef05_0_99"/>
          <p:cNvPicPr preferRelativeResize="0"/>
          <p:nvPr/>
        </p:nvPicPr>
        <p:blipFill rotWithShape="1">
          <a:blip r:embed="rId3">
            <a:alphaModFix/>
          </a:blip>
          <a:srcRect b="0" l="0" r="0" t="0"/>
          <a:stretch/>
        </p:blipFill>
        <p:spPr>
          <a:xfrm>
            <a:off x="7786573" y="739819"/>
            <a:ext cx="836049" cy="445784"/>
          </a:xfrm>
          <a:prstGeom prst="rect">
            <a:avLst/>
          </a:prstGeom>
          <a:noFill/>
          <a:ln>
            <a:noFill/>
          </a:ln>
        </p:spPr>
      </p:pic>
      <p:pic>
        <p:nvPicPr>
          <p:cNvPr id="118" name="Google Shape;118;gfcdb1aef05_0_99"/>
          <p:cNvPicPr preferRelativeResize="0"/>
          <p:nvPr/>
        </p:nvPicPr>
        <p:blipFill rotWithShape="1">
          <a:blip r:embed="rId4">
            <a:alphaModFix/>
          </a:blip>
          <a:srcRect b="0" l="0" r="0" t="0"/>
          <a:stretch/>
        </p:blipFill>
        <p:spPr>
          <a:xfrm>
            <a:off x="102349" y="89858"/>
            <a:ext cx="634748" cy="634748"/>
          </a:xfrm>
          <a:prstGeom prst="rect">
            <a:avLst/>
          </a:prstGeom>
          <a:noFill/>
          <a:ln>
            <a:noFill/>
          </a:ln>
        </p:spPr>
      </p:pic>
      <p:sp>
        <p:nvSpPr>
          <p:cNvPr id="119" name="Google Shape;119;gfcdb1aef05_0_99"/>
          <p:cNvSpPr txBox="1"/>
          <p:nvPr/>
        </p:nvSpPr>
        <p:spPr>
          <a:xfrm>
            <a:off x="751113" y="167745"/>
            <a:ext cx="3049500" cy="47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id" sz="825" u="none" cap="none" strike="noStrike">
                <a:solidFill>
                  <a:srgbClr val="000000"/>
                </a:solidFill>
                <a:latin typeface="Arial"/>
                <a:ea typeface="Arial"/>
                <a:cs typeface="Arial"/>
                <a:sym typeface="Arial"/>
              </a:rPr>
              <a:t>Direktorat Jenderal Pendidikan Tinggi, Riset, dan, Teknologi</a:t>
            </a:r>
            <a:endParaRPr b="0" i="0" sz="82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25"/>
              <a:buFont typeface="Arial"/>
              <a:buNone/>
            </a:pPr>
            <a:r>
              <a:rPr b="0" i="0" lang="id" sz="825" u="none" cap="none" strike="noStrike">
                <a:solidFill>
                  <a:srgbClr val="000000"/>
                </a:solidFill>
                <a:latin typeface="Arial"/>
                <a:ea typeface="Arial"/>
                <a:cs typeface="Arial"/>
                <a:sym typeface="Arial"/>
              </a:rPr>
              <a:t>Kementerian Pendidikan, Kebudayaan, Riset, dan Teknologi Republik Indonesia</a:t>
            </a:r>
            <a:endParaRPr b="0" i="0" sz="825" u="none" cap="none" strike="noStrike">
              <a:solidFill>
                <a:srgbClr val="000000"/>
              </a:solidFill>
              <a:latin typeface="Arial"/>
              <a:ea typeface="Arial"/>
              <a:cs typeface="Arial"/>
              <a:sym typeface="Arial"/>
            </a:endParaRPr>
          </a:p>
        </p:txBody>
      </p:sp>
      <p:sp>
        <p:nvSpPr>
          <p:cNvPr id="120" name="Google Shape;120;gfcdb1aef05_0_99"/>
          <p:cNvSpPr/>
          <p:nvPr/>
        </p:nvSpPr>
        <p:spPr>
          <a:xfrm>
            <a:off x="1922342" y="4891466"/>
            <a:ext cx="5410200" cy="291900"/>
          </a:xfrm>
          <a:prstGeom prst="roundRect">
            <a:avLst>
              <a:gd fmla="val 50000" name="adj"/>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descr="Facebook Logo PNG, Free Download Logo Facebook Clipart - Free Transparent PNG  Logos" id="121" name="Google Shape;121;gfcdb1aef05_0_99"/>
          <p:cNvPicPr preferRelativeResize="0"/>
          <p:nvPr/>
        </p:nvPicPr>
        <p:blipFill rotWithShape="1">
          <a:blip r:embed="rId5">
            <a:alphaModFix/>
          </a:blip>
          <a:srcRect b="0" l="0" r="0" t="0"/>
          <a:stretch/>
        </p:blipFill>
        <p:spPr>
          <a:xfrm>
            <a:off x="2057670" y="4932813"/>
            <a:ext cx="193116" cy="170358"/>
          </a:xfrm>
          <a:prstGeom prst="rect">
            <a:avLst/>
          </a:prstGeom>
          <a:noFill/>
          <a:ln>
            <a:noFill/>
          </a:ln>
        </p:spPr>
      </p:pic>
      <p:sp>
        <p:nvSpPr>
          <p:cNvPr id="122" name="Google Shape;122;gfcdb1aef05_0_99"/>
          <p:cNvSpPr txBox="1"/>
          <p:nvPr/>
        </p:nvSpPr>
        <p:spPr>
          <a:xfrm>
            <a:off x="2243149" y="4930047"/>
            <a:ext cx="598800" cy="19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5"/>
              <a:buFont typeface="Arial"/>
              <a:buNone/>
            </a:pPr>
            <a:r>
              <a:rPr b="0" i="0" lang="id" sz="675" u="none" cap="none" strike="noStrike">
                <a:solidFill>
                  <a:srgbClr val="7F7F7F"/>
                </a:solidFill>
                <a:latin typeface="Arial"/>
                <a:ea typeface="Arial"/>
                <a:cs typeface="Arial"/>
                <a:sym typeface="Arial"/>
              </a:rPr>
              <a:t>ditjen.dikti</a:t>
            </a:r>
            <a:endParaRPr b="0" i="0" sz="675" u="none" cap="none" strike="noStrike">
              <a:solidFill>
                <a:srgbClr val="7F7F7F"/>
              </a:solidFill>
              <a:latin typeface="Arial"/>
              <a:ea typeface="Arial"/>
              <a:cs typeface="Arial"/>
              <a:sym typeface="Arial"/>
            </a:endParaRPr>
          </a:p>
        </p:txBody>
      </p:sp>
      <p:pic>
        <p:nvPicPr>
          <p:cNvPr descr="Twitter Logo transparent PNG - StickPNG" id="123" name="Google Shape;123;gfcdb1aef05_0_99"/>
          <p:cNvPicPr preferRelativeResize="0"/>
          <p:nvPr/>
        </p:nvPicPr>
        <p:blipFill rotWithShape="1">
          <a:blip r:embed="rId6">
            <a:alphaModFix/>
          </a:blip>
          <a:srcRect b="0" l="0" r="0" t="0"/>
          <a:stretch/>
        </p:blipFill>
        <p:spPr>
          <a:xfrm>
            <a:off x="2836592" y="4872775"/>
            <a:ext cx="303196" cy="310729"/>
          </a:xfrm>
          <a:prstGeom prst="rect">
            <a:avLst/>
          </a:prstGeom>
          <a:noFill/>
          <a:ln>
            <a:noFill/>
          </a:ln>
        </p:spPr>
      </p:pic>
      <p:pic>
        <p:nvPicPr>
          <p:cNvPr id="124" name="Google Shape;124;gfcdb1aef05_0_99"/>
          <p:cNvPicPr preferRelativeResize="0"/>
          <p:nvPr/>
        </p:nvPicPr>
        <p:blipFill rotWithShape="1">
          <a:blip r:embed="rId7">
            <a:alphaModFix/>
          </a:blip>
          <a:srcRect b="0" l="0" r="0" t="0"/>
          <a:stretch/>
        </p:blipFill>
        <p:spPr>
          <a:xfrm>
            <a:off x="3783181" y="4925464"/>
            <a:ext cx="238735" cy="199140"/>
          </a:xfrm>
          <a:prstGeom prst="rect">
            <a:avLst/>
          </a:prstGeom>
          <a:noFill/>
          <a:ln>
            <a:noFill/>
          </a:ln>
        </p:spPr>
      </p:pic>
      <p:pic>
        <p:nvPicPr>
          <p:cNvPr descr="YouTube Logo PNG, Transparent YouTube Logo Icon Free DOWNLOAD" id="125" name="Google Shape;125;gfcdb1aef05_0_99"/>
          <p:cNvPicPr preferRelativeResize="0"/>
          <p:nvPr/>
        </p:nvPicPr>
        <p:blipFill rotWithShape="1">
          <a:blip r:embed="rId8">
            <a:alphaModFix/>
          </a:blip>
          <a:srcRect b="25547" l="24853" r="24237" t="26007"/>
          <a:stretch/>
        </p:blipFill>
        <p:spPr>
          <a:xfrm>
            <a:off x="4619160" y="4905608"/>
            <a:ext cx="368041" cy="241052"/>
          </a:xfrm>
          <a:prstGeom prst="rect">
            <a:avLst/>
          </a:prstGeom>
          <a:noFill/>
          <a:ln>
            <a:noFill/>
          </a:ln>
        </p:spPr>
      </p:pic>
      <p:pic>
        <p:nvPicPr>
          <p:cNvPr descr="Website Logo PNG, Web Site Logos Free Download - Free Transparent PNG Logos" id="126" name="Google Shape;126;gfcdb1aef05_0_99"/>
          <p:cNvPicPr preferRelativeResize="0"/>
          <p:nvPr/>
        </p:nvPicPr>
        <p:blipFill rotWithShape="1">
          <a:blip r:embed="rId9">
            <a:alphaModFix/>
          </a:blip>
          <a:srcRect b="0" l="0" r="0" t="0"/>
          <a:stretch/>
        </p:blipFill>
        <p:spPr>
          <a:xfrm>
            <a:off x="5790718" y="4918240"/>
            <a:ext cx="202947" cy="196739"/>
          </a:xfrm>
          <a:prstGeom prst="rect">
            <a:avLst/>
          </a:prstGeom>
          <a:noFill/>
          <a:ln>
            <a:noFill/>
          </a:ln>
        </p:spPr>
      </p:pic>
      <p:sp>
        <p:nvSpPr>
          <p:cNvPr id="127" name="Google Shape;127;gfcdb1aef05_0_99"/>
          <p:cNvSpPr txBox="1"/>
          <p:nvPr/>
        </p:nvSpPr>
        <p:spPr>
          <a:xfrm>
            <a:off x="3070139" y="4935974"/>
            <a:ext cx="5988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5"/>
              <a:buFont typeface="Arial"/>
              <a:buNone/>
            </a:pPr>
            <a:r>
              <a:rPr b="0" i="0" lang="id" sz="675" u="none" cap="none" strike="noStrike">
                <a:solidFill>
                  <a:srgbClr val="7F7F7F"/>
                </a:solidFill>
                <a:latin typeface="Arial"/>
                <a:ea typeface="Arial"/>
                <a:cs typeface="Arial"/>
                <a:sym typeface="Arial"/>
              </a:rPr>
              <a:t>@ditjendikti</a:t>
            </a:r>
            <a:endParaRPr b="0" i="0" sz="675" u="none" cap="none" strike="noStrike">
              <a:solidFill>
                <a:srgbClr val="7F7F7F"/>
              </a:solidFill>
              <a:latin typeface="Arial"/>
              <a:ea typeface="Arial"/>
              <a:cs typeface="Arial"/>
              <a:sym typeface="Arial"/>
            </a:endParaRPr>
          </a:p>
        </p:txBody>
      </p:sp>
      <p:sp>
        <p:nvSpPr>
          <p:cNvPr id="128" name="Google Shape;128;gfcdb1aef05_0_99"/>
          <p:cNvSpPr txBox="1"/>
          <p:nvPr/>
        </p:nvSpPr>
        <p:spPr>
          <a:xfrm>
            <a:off x="4016347" y="4934954"/>
            <a:ext cx="598800" cy="19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5"/>
              <a:buFont typeface="Arial"/>
              <a:buNone/>
            </a:pPr>
            <a:r>
              <a:rPr b="0" i="0" lang="id" sz="675" u="none" cap="none" strike="noStrike">
                <a:solidFill>
                  <a:srgbClr val="7F7F7F"/>
                </a:solidFill>
                <a:latin typeface="Arial"/>
                <a:ea typeface="Arial"/>
                <a:cs typeface="Arial"/>
                <a:sym typeface="Arial"/>
              </a:rPr>
              <a:t>ditjen.dikti</a:t>
            </a:r>
            <a:endParaRPr b="0" i="0" sz="675" u="none" cap="none" strike="noStrike">
              <a:solidFill>
                <a:srgbClr val="7F7F7F"/>
              </a:solidFill>
              <a:latin typeface="Arial"/>
              <a:ea typeface="Arial"/>
              <a:cs typeface="Arial"/>
              <a:sym typeface="Arial"/>
            </a:endParaRPr>
          </a:p>
        </p:txBody>
      </p:sp>
      <p:sp>
        <p:nvSpPr>
          <p:cNvPr id="129" name="Google Shape;129;gfcdb1aef05_0_99"/>
          <p:cNvSpPr txBox="1"/>
          <p:nvPr/>
        </p:nvSpPr>
        <p:spPr>
          <a:xfrm>
            <a:off x="4946972" y="4930046"/>
            <a:ext cx="7851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5"/>
              <a:buFont typeface="Arial"/>
              <a:buNone/>
            </a:pPr>
            <a:r>
              <a:rPr b="0" i="0" lang="id" sz="675" u="none" cap="none" strike="noStrike">
                <a:solidFill>
                  <a:srgbClr val="7F7F7F"/>
                </a:solidFill>
                <a:latin typeface="Arial"/>
                <a:ea typeface="Arial"/>
                <a:cs typeface="Arial"/>
                <a:sym typeface="Arial"/>
              </a:rPr>
              <a:t>Ditjen Diktiristek</a:t>
            </a:r>
            <a:endParaRPr b="0" i="0" sz="675" u="none" cap="none" strike="noStrike">
              <a:solidFill>
                <a:srgbClr val="7F7F7F"/>
              </a:solidFill>
              <a:latin typeface="Arial"/>
              <a:ea typeface="Arial"/>
              <a:cs typeface="Arial"/>
              <a:sym typeface="Arial"/>
            </a:endParaRPr>
          </a:p>
        </p:txBody>
      </p:sp>
      <p:sp>
        <p:nvSpPr>
          <p:cNvPr id="130" name="Google Shape;130;gfcdb1aef05_0_99"/>
          <p:cNvSpPr txBox="1"/>
          <p:nvPr/>
        </p:nvSpPr>
        <p:spPr>
          <a:xfrm>
            <a:off x="6015695" y="4930808"/>
            <a:ext cx="12201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5"/>
              <a:buFont typeface="Arial"/>
              <a:buNone/>
            </a:pPr>
            <a:r>
              <a:rPr b="0" i="0" lang="id" sz="675" u="none" cap="none" strike="noStrike">
                <a:solidFill>
                  <a:srgbClr val="7F7F7F"/>
                </a:solidFill>
                <a:latin typeface="Arial"/>
                <a:ea typeface="Arial"/>
                <a:cs typeface="Arial"/>
                <a:sym typeface="Arial"/>
              </a:rPr>
              <a:t>https://dikti.kemdikbud.go.id/</a:t>
            </a:r>
            <a:endParaRPr b="0" i="0" sz="675" u="none" cap="none" strike="noStrike">
              <a:solidFill>
                <a:srgbClr val="7F7F7F"/>
              </a:solidFill>
              <a:latin typeface="Arial"/>
              <a:ea typeface="Arial"/>
              <a:cs typeface="Arial"/>
              <a:sym typeface="Arial"/>
            </a:endParaRPr>
          </a:p>
        </p:txBody>
      </p:sp>
      <p:pic>
        <p:nvPicPr>
          <p:cNvPr id="131" name="Google Shape;131;gfcdb1aef05_0_99"/>
          <p:cNvPicPr preferRelativeResize="0"/>
          <p:nvPr/>
        </p:nvPicPr>
        <p:blipFill rotWithShape="1">
          <a:blip r:embed="rId10">
            <a:alphaModFix/>
          </a:blip>
          <a:srcRect b="0" l="0" r="0" t="0"/>
          <a:stretch/>
        </p:blipFill>
        <p:spPr>
          <a:xfrm>
            <a:off x="7960235" y="1315177"/>
            <a:ext cx="662387" cy="472569"/>
          </a:xfrm>
          <a:prstGeom prst="rect">
            <a:avLst/>
          </a:prstGeom>
          <a:noFill/>
          <a:ln>
            <a:noFill/>
          </a:ln>
        </p:spPr>
      </p:pic>
      <p:pic>
        <p:nvPicPr>
          <p:cNvPr id="132" name="Google Shape;132;gfcdb1aef05_0_99"/>
          <p:cNvPicPr preferRelativeResize="0"/>
          <p:nvPr/>
        </p:nvPicPr>
        <p:blipFill rotWithShape="1">
          <a:blip r:embed="rId11">
            <a:alphaModFix/>
          </a:blip>
          <a:srcRect b="0" l="0" r="0" t="0"/>
          <a:stretch/>
        </p:blipFill>
        <p:spPr>
          <a:xfrm>
            <a:off x="6905992" y="739072"/>
            <a:ext cx="718405" cy="52711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p:cSld name="1_Point Layout">
    <p:spTree>
      <p:nvGrpSpPr>
        <p:cNvPr id="133" name="Shape 133"/>
        <p:cNvGrpSpPr/>
        <p:nvPr/>
      </p:nvGrpSpPr>
      <p:grpSpPr>
        <a:xfrm>
          <a:off x="0" y="0"/>
          <a:ext cx="0" cy="0"/>
          <a:chOff x="0" y="0"/>
          <a:chExt cx="0" cy="0"/>
        </a:xfrm>
      </p:grpSpPr>
      <p:sp>
        <p:nvSpPr>
          <p:cNvPr id="134" name="Google Shape;134;gfcdb1aef05_0_122"/>
          <p:cNvSpPr txBox="1"/>
          <p:nvPr>
            <p:ph type="title"/>
          </p:nvPr>
        </p:nvSpPr>
        <p:spPr>
          <a:xfrm>
            <a:off x="393871" y="676882"/>
            <a:ext cx="7983900" cy="615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400"/>
              <a:buFont typeface="Arial"/>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5" name="Google Shape;135;gfcdb1aef05_0_122"/>
          <p:cNvSpPr txBox="1"/>
          <p:nvPr>
            <p:ph idx="1" type="body"/>
          </p:nvPr>
        </p:nvSpPr>
        <p:spPr>
          <a:xfrm>
            <a:off x="393871" y="1470454"/>
            <a:ext cx="7983900" cy="3098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6" name="Google Shape;136;gfcdb1aef05_0_122"/>
          <p:cNvSpPr txBox="1"/>
          <p:nvPr>
            <p:ph idx="12" type="sldNum"/>
          </p:nvPr>
        </p:nvSpPr>
        <p:spPr>
          <a:xfrm>
            <a:off x="8501062" y="4383087"/>
            <a:ext cx="457200" cy="273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37" name="Shape 137"/>
        <p:cNvGrpSpPr/>
        <p:nvPr/>
      </p:nvGrpSpPr>
      <p:grpSpPr>
        <a:xfrm>
          <a:off x="0" y="0"/>
          <a:ext cx="0" cy="0"/>
          <a:chOff x="0" y="0"/>
          <a:chExt cx="0" cy="0"/>
        </a:xfrm>
      </p:grpSpPr>
      <p:sp>
        <p:nvSpPr>
          <p:cNvPr id="138" name="Google Shape;138;gfcdb1aef05_0_130"/>
          <p:cNvSpPr/>
          <p:nvPr/>
        </p:nvSpPr>
        <p:spPr>
          <a:xfrm>
            <a:off x="0" y="1674340"/>
            <a:ext cx="9144000" cy="2279700"/>
          </a:xfrm>
          <a:prstGeom prst="rect">
            <a:avLst/>
          </a:prstGeom>
          <a:gradFill>
            <a:gsLst>
              <a:gs pos="0">
                <a:srgbClr val="1EA4B2"/>
              </a:gs>
              <a:gs pos="8000">
                <a:srgbClr val="1EA4B2"/>
              </a:gs>
              <a:gs pos="100000">
                <a:srgbClr val="ABE1DC"/>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9" name="Google Shape;139;gfcdb1aef05_0_130"/>
          <p:cNvSpPr txBox="1"/>
          <p:nvPr>
            <p:ph idx="12" type="sldNum"/>
          </p:nvPr>
        </p:nvSpPr>
        <p:spPr>
          <a:xfrm>
            <a:off x="8587945" y="4382673"/>
            <a:ext cx="3828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140" name="Google Shape;140;gfcdb1aef05_0_130"/>
          <p:cNvPicPr preferRelativeResize="0"/>
          <p:nvPr/>
        </p:nvPicPr>
        <p:blipFill rotWithShape="1">
          <a:blip r:embed="rId2">
            <a:alphaModFix/>
          </a:blip>
          <a:srcRect b="0" l="0" r="0" t="0"/>
          <a:stretch/>
        </p:blipFill>
        <p:spPr>
          <a:xfrm>
            <a:off x="7191633" y="1794528"/>
            <a:ext cx="1724346" cy="1724346"/>
          </a:xfrm>
          <a:prstGeom prst="rect">
            <a:avLst/>
          </a:prstGeom>
          <a:noFill/>
          <a:ln>
            <a:noFill/>
          </a:ln>
        </p:spPr>
      </p:pic>
      <p:sp>
        <p:nvSpPr>
          <p:cNvPr id="141" name="Google Shape;141;gfcdb1aef05_0_130"/>
          <p:cNvSpPr txBox="1"/>
          <p:nvPr>
            <p:ph type="ctrTitle"/>
          </p:nvPr>
        </p:nvSpPr>
        <p:spPr>
          <a:xfrm>
            <a:off x="228021" y="2051222"/>
            <a:ext cx="6858600" cy="12111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3600"/>
              <a:buFont typeface="Garamond"/>
              <a:buNone/>
              <a:defRPr b="1" sz="3600">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nutup">
  <p:cSld name="Penutup">
    <p:spTree>
      <p:nvGrpSpPr>
        <p:cNvPr id="142" name="Shape 142"/>
        <p:cNvGrpSpPr/>
        <p:nvPr/>
      </p:nvGrpSpPr>
      <p:grpSpPr>
        <a:xfrm>
          <a:off x="0" y="0"/>
          <a:ext cx="0" cy="0"/>
          <a:chOff x="0" y="0"/>
          <a:chExt cx="0" cy="0"/>
        </a:xfrm>
      </p:grpSpPr>
      <p:grpSp>
        <p:nvGrpSpPr>
          <p:cNvPr id="143" name="Google Shape;143;gfcdb1aef05_0_135"/>
          <p:cNvGrpSpPr/>
          <p:nvPr/>
        </p:nvGrpSpPr>
        <p:grpSpPr>
          <a:xfrm>
            <a:off x="-94" y="1804472"/>
            <a:ext cx="9143785" cy="1939950"/>
            <a:chOff x="3270421" y="2405963"/>
            <a:chExt cx="3731700" cy="2586600"/>
          </a:xfrm>
        </p:grpSpPr>
        <p:sp>
          <p:nvSpPr>
            <p:cNvPr id="144" name="Google Shape;144;gfcdb1aef05_0_135"/>
            <p:cNvSpPr txBox="1"/>
            <p:nvPr/>
          </p:nvSpPr>
          <p:spPr>
            <a:xfrm>
              <a:off x="3270421" y="2405963"/>
              <a:ext cx="3731700" cy="2586600"/>
            </a:xfrm>
            <a:prstGeom prst="rect">
              <a:avLst/>
            </a:prstGeom>
            <a:solidFill>
              <a:srgbClr val="F2F2F2">
                <a:alpha val="89411"/>
              </a:srgbClr>
            </a:solidFill>
            <a:ln>
              <a:noFill/>
            </a:ln>
          </p:spPr>
          <p:txBody>
            <a:bodyPr anchorCtr="0" anchor="b" bIns="2160000" lIns="720000" spcFirstLastPara="1" rIns="72000" wrap="square" tIns="0">
              <a:noAutofit/>
            </a:bodyPr>
            <a:lstStyle/>
            <a:p>
              <a:pPr indent="0" lvl="0" marL="0" marR="0" rtl="0" algn="l">
                <a:lnSpc>
                  <a:spcPct val="90000"/>
                </a:lnSpc>
                <a:spcBef>
                  <a:spcPts val="0"/>
                </a:spcBef>
                <a:spcAft>
                  <a:spcPts val="0"/>
                </a:spcAft>
                <a:buClr>
                  <a:srgbClr val="3F3F3F"/>
                </a:buClr>
                <a:buSzPts val="3750"/>
                <a:buFont typeface="Arial"/>
                <a:buNone/>
              </a:pPr>
              <a:r>
                <a:t/>
              </a:r>
              <a:endParaRPr b="0" i="1" sz="3750" u="none" cap="none" strike="noStrike">
                <a:solidFill>
                  <a:srgbClr val="000000"/>
                </a:solidFill>
                <a:latin typeface="Garamond"/>
                <a:ea typeface="Garamond"/>
                <a:cs typeface="Garamond"/>
                <a:sym typeface="Garamond"/>
              </a:endParaRPr>
            </a:p>
            <a:p>
              <a:pPr indent="0" lvl="0" marL="0" marR="0" rtl="0" algn="l">
                <a:lnSpc>
                  <a:spcPct val="90000"/>
                </a:lnSpc>
                <a:spcBef>
                  <a:spcPts val="0"/>
                </a:spcBef>
                <a:spcAft>
                  <a:spcPts val="0"/>
                </a:spcAft>
                <a:buClr>
                  <a:srgbClr val="3F3F3F"/>
                </a:buClr>
                <a:buSzPts val="3750"/>
                <a:buFont typeface="Arial"/>
                <a:buNone/>
              </a:pPr>
              <a:r>
                <a:t/>
              </a:r>
              <a:endParaRPr b="0" i="1" sz="3750" u="none" cap="none" strike="noStrike">
                <a:solidFill>
                  <a:srgbClr val="000000"/>
                </a:solidFill>
                <a:latin typeface="Garamond"/>
                <a:ea typeface="Garamond"/>
                <a:cs typeface="Garamond"/>
                <a:sym typeface="Garamond"/>
              </a:endParaRPr>
            </a:p>
            <a:p>
              <a:pPr indent="0" lvl="0" marL="0" marR="0" rtl="0" algn="l">
                <a:lnSpc>
                  <a:spcPct val="90000"/>
                </a:lnSpc>
                <a:spcBef>
                  <a:spcPts val="0"/>
                </a:spcBef>
                <a:spcAft>
                  <a:spcPts val="0"/>
                </a:spcAft>
                <a:buClr>
                  <a:srgbClr val="3F3F3F"/>
                </a:buClr>
                <a:buSzPts val="3750"/>
                <a:buFont typeface="Arial"/>
                <a:buNone/>
              </a:pPr>
              <a:r>
                <a:t/>
              </a:r>
              <a:endParaRPr b="0" i="1" sz="3750" u="none" cap="none" strike="noStrike">
                <a:solidFill>
                  <a:srgbClr val="000000"/>
                </a:solidFill>
                <a:latin typeface="Garamond"/>
                <a:ea typeface="Garamond"/>
                <a:cs typeface="Garamond"/>
                <a:sym typeface="Garamond"/>
              </a:endParaRPr>
            </a:p>
            <a:p>
              <a:pPr indent="0" lvl="0" marL="0" marR="0" rtl="0" algn="l">
                <a:lnSpc>
                  <a:spcPct val="90000"/>
                </a:lnSpc>
                <a:spcBef>
                  <a:spcPts val="0"/>
                </a:spcBef>
                <a:spcAft>
                  <a:spcPts val="0"/>
                </a:spcAft>
                <a:buClr>
                  <a:srgbClr val="3F3F3F"/>
                </a:buClr>
                <a:buSzPts val="3750"/>
                <a:buFont typeface="Arial"/>
                <a:buNone/>
              </a:pPr>
              <a:r>
                <a:t/>
              </a:r>
              <a:endParaRPr b="0" i="1" sz="3750" u="none" cap="none" strike="noStrike">
                <a:solidFill>
                  <a:srgbClr val="000000"/>
                </a:solidFill>
                <a:latin typeface="Garamond"/>
                <a:ea typeface="Garamond"/>
                <a:cs typeface="Garamond"/>
                <a:sym typeface="Garamond"/>
              </a:endParaRPr>
            </a:p>
          </p:txBody>
        </p:sp>
        <p:sp>
          <p:nvSpPr>
            <p:cNvPr id="145" name="Google Shape;145;gfcdb1aef05_0_135"/>
            <p:cNvSpPr txBox="1"/>
            <p:nvPr/>
          </p:nvSpPr>
          <p:spPr>
            <a:xfrm>
              <a:off x="3643594" y="3275502"/>
              <a:ext cx="2682900" cy="871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4050"/>
                <a:buFont typeface="Arial"/>
                <a:buNone/>
              </a:pPr>
              <a:r>
                <a:rPr b="0" i="1" lang="id" sz="4050" u="none" cap="none" strike="noStrike">
                  <a:solidFill>
                    <a:srgbClr val="000000"/>
                  </a:solidFill>
                  <a:latin typeface="Garamond"/>
                  <a:ea typeface="Garamond"/>
                  <a:cs typeface="Garamond"/>
                  <a:sym typeface="Garamond"/>
                </a:rPr>
                <a:t>Terima kasih</a:t>
              </a:r>
              <a:endParaRPr b="0" i="1" sz="4050" u="none" cap="none" strike="noStrike">
                <a:solidFill>
                  <a:srgbClr val="000000"/>
                </a:solidFill>
                <a:latin typeface="Garamond"/>
                <a:ea typeface="Garamond"/>
                <a:cs typeface="Garamond"/>
                <a:sym typeface="Garamond"/>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yout">
  <p:cSld name="Blank Layout">
    <p:spTree>
      <p:nvGrpSpPr>
        <p:cNvPr id="146" name="Shape 146"/>
        <p:cNvGrpSpPr/>
        <p:nvPr/>
      </p:nvGrpSpPr>
      <p:grpSpPr>
        <a:xfrm>
          <a:off x="0" y="0"/>
          <a:ext cx="0" cy="0"/>
          <a:chOff x="0" y="0"/>
          <a:chExt cx="0" cy="0"/>
        </a:xfrm>
      </p:grpSpPr>
      <p:sp>
        <p:nvSpPr>
          <p:cNvPr id="147" name="Google Shape;147;gfcdb1aef05_0_139"/>
          <p:cNvSpPr txBox="1"/>
          <p:nvPr>
            <p:ph type="title"/>
          </p:nvPr>
        </p:nvSpPr>
        <p:spPr>
          <a:xfrm>
            <a:off x="225069" y="737621"/>
            <a:ext cx="7986000" cy="5163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7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gfcdb1aef05_0_139"/>
          <p:cNvSpPr txBox="1"/>
          <p:nvPr>
            <p:ph idx="12" type="sldNum"/>
          </p:nvPr>
        </p:nvSpPr>
        <p:spPr>
          <a:xfrm>
            <a:off x="8482913" y="4382673"/>
            <a:ext cx="475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p:cSld name="Point Layout">
    <p:spTree>
      <p:nvGrpSpPr>
        <p:cNvPr id="149" name="Shape 149"/>
        <p:cNvGrpSpPr/>
        <p:nvPr/>
      </p:nvGrpSpPr>
      <p:grpSpPr>
        <a:xfrm>
          <a:off x="0" y="0"/>
          <a:ext cx="0" cy="0"/>
          <a:chOff x="0" y="0"/>
          <a:chExt cx="0" cy="0"/>
        </a:xfrm>
      </p:grpSpPr>
      <p:sp>
        <p:nvSpPr>
          <p:cNvPr id="150" name="Google Shape;150;gfcdb1aef05_0_142"/>
          <p:cNvSpPr txBox="1"/>
          <p:nvPr>
            <p:ph type="title"/>
          </p:nvPr>
        </p:nvSpPr>
        <p:spPr>
          <a:xfrm>
            <a:off x="393871" y="676882"/>
            <a:ext cx="7983900" cy="615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fcdb1aef05_0_142"/>
          <p:cNvSpPr txBox="1"/>
          <p:nvPr>
            <p:ph idx="1" type="body"/>
          </p:nvPr>
        </p:nvSpPr>
        <p:spPr>
          <a:xfrm>
            <a:off x="393871" y="1470454"/>
            <a:ext cx="7983900" cy="3098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2" name="Google Shape;152;gfcdb1aef05_0_142"/>
          <p:cNvSpPr txBox="1"/>
          <p:nvPr>
            <p:ph idx="12" type="sldNum"/>
          </p:nvPr>
        </p:nvSpPr>
        <p:spPr>
          <a:xfrm>
            <a:off x="8501449" y="4382673"/>
            <a:ext cx="4569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p:cSld name="1_Point Layout">
    <p:spTree>
      <p:nvGrpSpPr>
        <p:cNvPr id="42" name="Shape 42"/>
        <p:cNvGrpSpPr/>
        <p:nvPr/>
      </p:nvGrpSpPr>
      <p:grpSpPr>
        <a:xfrm>
          <a:off x="0" y="0"/>
          <a:ext cx="0" cy="0"/>
          <a:chOff x="0" y="0"/>
          <a:chExt cx="0" cy="0"/>
        </a:xfrm>
      </p:grpSpPr>
      <p:sp>
        <p:nvSpPr>
          <p:cNvPr id="43" name="Google Shape;43;p11"/>
          <p:cNvSpPr txBox="1"/>
          <p:nvPr>
            <p:ph type="title"/>
          </p:nvPr>
        </p:nvSpPr>
        <p:spPr>
          <a:xfrm>
            <a:off x="393871" y="676882"/>
            <a:ext cx="7984010" cy="61552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1"/>
          <p:cNvSpPr txBox="1"/>
          <p:nvPr>
            <p:ph idx="1" type="body"/>
          </p:nvPr>
        </p:nvSpPr>
        <p:spPr>
          <a:xfrm>
            <a:off x="393871" y="1470454"/>
            <a:ext cx="7984010" cy="30983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11"/>
          <p:cNvSpPr txBox="1"/>
          <p:nvPr>
            <p:ph idx="12" type="sldNum"/>
          </p:nvPr>
        </p:nvSpPr>
        <p:spPr>
          <a:xfrm>
            <a:off x="8501449" y="4382673"/>
            <a:ext cx="456849"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53" name="Shape 153"/>
        <p:cNvGrpSpPr/>
        <p:nvPr/>
      </p:nvGrpSpPr>
      <p:grpSpPr>
        <a:xfrm>
          <a:off x="0" y="0"/>
          <a:ext cx="0" cy="0"/>
          <a:chOff x="0" y="0"/>
          <a:chExt cx="0" cy="0"/>
        </a:xfrm>
      </p:grpSpPr>
      <p:sp>
        <p:nvSpPr>
          <p:cNvPr id="154" name="Google Shape;154;gfcdb1aef05_0_146"/>
          <p:cNvSpPr txBox="1"/>
          <p:nvPr>
            <p:ph type="title"/>
          </p:nvPr>
        </p:nvSpPr>
        <p:spPr>
          <a:xfrm>
            <a:off x="296970" y="721080"/>
            <a:ext cx="7872300" cy="518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fcdb1aef05_0_146"/>
          <p:cNvSpPr txBox="1"/>
          <p:nvPr>
            <p:ph idx="1" type="body"/>
          </p:nvPr>
        </p:nvSpPr>
        <p:spPr>
          <a:xfrm>
            <a:off x="296970" y="1406290"/>
            <a:ext cx="38862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6" name="Google Shape;156;gfcdb1aef05_0_146"/>
          <p:cNvSpPr txBox="1"/>
          <p:nvPr>
            <p:ph idx="2" type="body"/>
          </p:nvPr>
        </p:nvSpPr>
        <p:spPr>
          <a:xfrm>
            <a:off x="4283161" y="1406290"/>
            <a:ext cx="38862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7" name="Google Shape;157;gfcdb1aef05_0_146"/>
          <p:cNvSpPr txBox="1"/>
          <p:nvPr>
            <p:ph idx="12" type="sldNum"/>
          </p:nvPr>
        </p:nvSpPr>
        <p:spPr>
          <a:xfrm>
            <a:off x="8490636" y="4421274"/>
            <a:ext cx="470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8" name="Shape 158"/>
        <p:cNvGrpSpPr/>
        <p:nvPr/>
      </p:nvGrpSpPr>
      <p:grpSpPr>
        <a:xfrm>
          <a:off x="0" y="0"/>
          <a:ext cx="0" cy="0"/>
          <a:chOff x="0" y="0"/>
          <a:chExt cx="0" cy="0"/>
        </a:xfrm>
      </p:grpSpPr>
      <p:sp>
        <p:nvSpPr>
          <p:cNvPr id="159" name="Google Shape;159;gfcdb1aef05_0_151"/>
          <p:cNvSpPr txBox="1"/>
          <p:nvPr>
            <p:ph type="title"/>
          </p:nvPr>
        </p:nvSpPr>
        <p:spPr>
          <a:xfrm>
            <a:off x="265317" y="715033"/>
            <a:ext cx="7886700" cy="411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gfcdb1aef05_0_151"/>
          <p:cNvSpPr txBox="1"/>
          <p:nvPr>
            <p:ph idx="1" type="body"/>
          </p:nvPr>
        </p:nvSpPr>
        <p:spPr>
          <a:xfrm>
            <a:off x="265318" y="1273227"/>
            <a:ext cx="38682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61" name="Google Shape;161;gfcdb1aef05_0_151"/>
          <p:cNvSpPr txBox="1"/>
          <p:nvPr>
            <p:ph idx="2" type="body"/>
          </p:nvPr>
        </p:nvSpPr>
        <p:spPr>
          <a:xfrm>
            <a:off x="265318" y="1891161"/>
            <a:ext cx="3868200" cy="2763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2" name="Google Shape;162;gfcdb1aef05_0_151"/>
          <p:cNvSpPr txBox="1"/>
          <p:nvPr>
            <p:ph idx="3" type="body"/>
          </p:nvPr>
        </p:nvSpPr>
        <p:spPr>
          <a:xfrm>
            <a:off x="4264626" y="1273227"/>
            <a:ext cx="38874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63" name="Google Shape;163;gfcdb1aef05_0_151"/>
          <p:cNvSpPr txBox="1"/>
          <p:nvPr>
            <p:ph idx="4" type="body"/>
          </p:nvPr>
        </p:nvSpPr>
        <p:spPr>
          <a:xfrm>
            <a:off x="4264626" y="1891161"/>
            <a:ext cx="3887400" cy="2763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4" name="Google Shape;164;gfcdb1aef05_0_151"/>
          <p:cNvSpPr txBox="1"/>
          <p:nvPr>
            <p:ph idx="12" type="sldNum"/>
          </p:nvPr>
        </p:nvSpPr>
        <p:spPr>
          <a:xfrm>
            <a:off x="8514159" y="4368404"/>
            <a:ext cx="445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rgbClr val="262626"/>
              </a:buClr>
              <a:buSzPts val="1800"/>
              <a:buChar char="●"/>
              <a:defRPr>
                <a:solidFill>
                  <a:srgbClr val="262626"/>
                </a:solidFill>
              </a:defRPr>
            </a:lvl1pPr>
            <a:lvl2pPr indent="-317500" lvl="1" marL="914400" algn="l">
              <a:lnSpc>
                <a:spcPct val="115000"/>
              </a:lnSpc>
              <a:spcBef>
                <a:spcPts val="0"/>
              </a:spcBef>
              <a:spcAft>
                <a:spcPts val="0"/>
              </a:spcAft>
              <a:buClr>
                <a:srgbClr val="262626"/>
              </a:buClr>
              <a:buSzPts val="1400"/>
              <a:buChar char="○"/>
              <a:defRPr sz="1600">
                <a:solidFill>
                  <a:srgbClr val="262626"/>
                </a:solidFill>
              </a:defRPr>
            </a:lvl2pPr>
            <a:lvl3pPr indent="-317500" lvl="2" marL="1371600" algn="l">
              <a:lnSpc>
                <a:spcPct val="115000"/>
              </a:lnSpc>
              <a:spcBef>
                <a:spcPts val="0"/>
              </a:spcBef>
              <a:spcAft>
                <a:spcPts val="0"/>
              </a:spcAft>
              <a:buClr>
                <a:srgbClr val="262626"/>
              </a:buClr>
              <a:buSzPts val="1400"/>
              <a:buChar char="■"/>
              <a:defRPr>
                <a:solidFill>
                  <a:srgbClr val="262626"/>
                </a:solidFill>
              </a:defRPr>
            </a:lvl3pPr>
            <a:lvl4pPr indent="-317500" lvl="3" marL="1828800" algn="l">
              <a:lnSpc>
                <a:spcPct val="115000"/>
              </a:lnSpc>
              <a:spcBef>
                <a:spcPts val="0"/>
              </a:spcBef>
              <a:spcAft>
                <a:spcPts val="0"/>
              </a:spcAft>
              <a:buClr>
                <a:schemeClr val="dk1"/>
              </a:buClr>
              <a:buSzPts val="1400"/>
              <a:buChar char="●"/>
              <a:defRPr/>
            </a:lvl4pPr>
            <a:lvl5pPr indent="-317500" lvl="4" marL="2286000" algn="l">
              <a:lnSpc>
                <a:spcPct val="115000"/>
              </a:lnSpc>
              <a:spcBef>
                <a:spcPts val="0"/>
              </a:spcBef>
              <a:spcAft>
                <a:spcPts val="0"/>
              </a:spcAft>
              <a:buClr>
                <a:schemeClr val="dk1"/>
              </a:buClr>
              <a:buSzPts val="1400"/>
              <a:buChar char="○"/>
              <a:defRPr/>
            </a:lvl5pPr>
            <a:lvl6pPr indent="-317500" lvl="5" marL="2743200" algn="l">
              <a:lnSpc>
                <a:spcPct val="115000"/>
              </a:lnSpc>
              <a:spcBef>
                <a:spcPts val="0"/>
              </a:spcBef>
              <a:spcAft>
                <a:spcPts val="0"/>
              </a:spcAft>
              <a:buClr>
                <a:schemeClr val="dk1"/>
              </a:buClr>
              <a:buSzPts val="1400"/>
              <a:buChar char="■"/>
              <a:defRPr/>
            </a:lvl6pPr>
            <a:lvl7pPr indent="-317500" lvl="6" marL="3200400" algn="l">
              <a:lnSpc>
                <a:spcPct val="115000"/>
              </a:lnSpc>
              <a:spcBef>
                <a:spcPts val="0"/>
              </a:spcBef>
              <a:spcAft>
                <a:spcPts val="0"/>
              </a:spcAft>
              <a:buClr>
                <a:schemeClr val="dk1"/>
              </a:buClr>
              <a:buSzPts val="1400"/>
              <a:buChar char="●"/>
              <a:defRPr/>
            </a:lvl7pPr>
            <a:lvl8pPr indent="-317500" lvl="7" marL="3657600" algn="l">
              <a:lnSpc>
                <a:spcPct val="115000"/>
              </a:lnSpc>
              <a:spcBef>
                <a:spcPts val="0"/>
              </a:spcBef>
              <a:spcAft>
                <a:spcPts val="0"/>
              </a:spcAft>
              <a:buClr>
                <a:schemeClr val="dk1"/>
              </a:buClr>
              <a:buSzPts val="1400"/>
              <a:buChar char="○"/>
              <a:defRPr/>
            </a:lvl8pPr>
            <a:lvl9pPr indent="-317500" lvl="8" marL="4114800" algn="l">
              <a:lnSpc>
                <a:spcPct val="115000"/>
              </a:lnSpc>
              <a:spcBef>
                <a:spcPts val="0"/>
              </a:spcBef>
              <a:spcAft>
                <a:spcPts val="0"/>
              </a:spcAft>
              <a:buClr>
                <a:schemeClr val="dk1"/>
              </a:buClr>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0" name="Shape 50"/>
        <p:cNvGrpSpPr/>
        <p:nvPr/>
      </p:nvGrpSpPr>
      <p:grpSpPr>
        <a:xfrm>
          <a:off x="0" y="0"/>
          <a:ext cx="0" cy="0"/>
          <a:chOff x="0" y="0"/>
          <a:chExt cx="0" cy="0"/>
        </a:xfrm>
      </p:grpSpPr>
      <p:sp>
        <p:nvSpPr>
          <p:cNvPr id="51" name="Google Shape;51;p13"/>
          <p:cNvSpPr/>
          <p:nvPr/>
        </p:nvSpPr>
        <p:spPr>
          <a:xfrm>
            <a:off x="0" y="1674340"/>
            <a:ext cx="9144000" cy="2279822"/>
          </a:xfrm>
          <a:prstGeom prst="rect">
            <a:avLst/>
          </a:prstGeom>
          <a:gradFill>
            <a:gsLst>
              <a:gs pos="0">
                <a:srgbClr val="1EA4B2"/>
              </a:gs>
              <a:gs pos="8000">
                <a:srgbClr val="1EA4B2"/>
              </a:gs>
              <a:gs pos="100000">
                <a:srgbClr val="ABE1DC"/>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2" name="Google Shape;52;p13"/>
          <p:cNvSpPr txBox="1"/>
          <p:nvPr>
            <p:ph idx="12" type="sldNum"/>
          </p:nvPr>
        </p:nvSpPr>
        <p:spPr>
          <a:xfrm>
            <a:off x="8587945" y="4382673"/>
            <a:ext cx="38271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53" name="Google Shape;53;p13"/>
          <p:cNvPicPr preferRelativeResize="0"/>
          <p:nvPr/>
        </p:nvPicPr>
        <p:blipFill rotWithShape="1">
          <a:blip r:embed="rId2">
            <a:alphaModFix/>
          </a:blip>
          <a:srcRect b="0" l="0" r="0" t="0"/>
          <a:stretch/>
        </p:blipFill>
        <p:spPr>
          <a:xfrm>
            <a:off x="7191633" y="1794528"/>
            <a:ext cx="1724347" cy="1724347"/>
          </a:xfrm>
          <a:prstGeom prst="rect">
            <a:avLst/>
          </a:prstGeom>
          <a:noFill/>
          <a:ln>
            <a:noFill/>
          </a:ln>
        </p:spPr>
      </p:pic>
      <p:sp>
        <p:nvSpPr>
          <p:cNvPr id="54" name="Google Shape;54;p13"/>
          <p:cNvSpPr txBox="1"/>
          <p:nvPr>
            <p:ph type="ctrTitle"/>
          </p:nvPr>
        </p:nvSpPr>
        <p:spPr>
          <a:xfrm>
            <a:off x="228021" y="2051222"/>
            <a:ext cx="6858579" cy="121096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3600"/>
              <a:buFont typeface="Garamond"/>
              <a:buNone/>
              <a:defRPr b="1" sz="3600">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262626"/>
              </a:buClr>
              <a:buSzPts val="2800"/>
              <a:buFont typeface="Arial"/>
              <a:buNone/>
              <a:defRPr>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 name="Google Shape;57;p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262626"/>
              </a:buClr>
              <a:buSzPts val="1400"/>
              <a:buChar char="●"/>
              <a:defRPr sz="1600">
                <a:solidFill>
                  <a:srgbClr val="262626"/>
                </a:solidFill>
              </a:defRPr>
            </a:lvl1pPr>
            <a:lvl2pPr indent="-304800" lvl="1" marL="914400" algn="l">
              <a:lnSpc>
                <a:spcPct val="115000"/>
              </a:lnSpc>
              <a:spcBef>
                <a:spcPts val="0"/>
              </a:spcBef>
              <a:spcAft>
                <a:spcPts val="0"/>
              </a:spcAft>
              <a:buClr>
                <a:schemeClr val="dk1"/>
              </a:buClr>
              <a:buSzPts val="1200"/>
              <a:buChar char="○"/>
              <a:defRPr sz="1400"/>
            </a:lvl2pPr>
            <a:lvl3pPr indent="-304800" lvl="2" marL="1371600" algn="l">
              <a:lnSpc>
                <a:spcPct val="115000"/>
              </a:lnSpc>
              <a:spcBef>
                <a:spcPts val="0"/>
              </a:spcBef>
              <a:spcAft>
                <a:spcPts val="0"/>
              </a:spcAft>
              <a:buClr>
                <a:schemeClr val="dk1"/>
              </a:buClr>
              <a:buSzPts val="1200"/>
              <a:buChar char="■"/>
              <a:defRPr sz="1200"/>
            </a:lvl3pPr>
            <a:lvl4pPr indent="-304800" lvl="3" marL="1828800" algn="l">
              <a:lnSpc>
                <a:spcPct val="115000"/>
              </a:lnSpc>
              <a:spcBef>
                <a:spcPts val="0"/>
              </a:spcBef>
              <a:spcAft>
                <a:spcPts val="0"/>
              </a:spcAft>
              <a:buClr>
                <a:schemeClr val="dk1"/>
              </a:buClr>
              <a:buSzPts val="1200"/>
              <a:buChar char="●"/>
              <a:defRPr sz="1200"/>
            </a:lvl4pPr>
            <a:lvl5pPr indent="-304800" lvl="4" marL="2286000" algn="l">
              <a:lnSpc>
                <a:spcPct val="115000"/>
              </a:lnSpc>
              <a:spcBef>
                <a:spcPts val="0"/>
              </a:spcBef>
              <a:spcAft>
                <a:spcPts val="0"/>
              </a:spcAft>
              <a:buClr>
                <a:schemeClr val="dk1"/>
              </a:buClr>
              <a:buSzPts val="1200"/>
              <a:buChar char="○"/>
              <a:defRPr sz="1200"/>
            </a:lvl5pPr>
            <a:lvl6pPr indent="-304800" lvl="5" marL="2743200" algn="l">
              <a:lnSpc>
                <a:spcPct val="115000"/>
              </a:lnSpc>
              <a:spcBef>
                <a:spcPts val="0"/>
              </a:spcBef>
              <a:spcAft>
                <a:spcPts val="0"/>
              </a:spcAft>
              <a:buClr>
                <a:schemeClr val="dk1"/>
              </a:buClr>
              <a:buSzPts val="1200"/>
              <a:buChar char="■"/>
              <a:defRPr sz="1200"/>
            </a:lvl6pPr>
            <a:lvl7pPr indent="-304800" lvl="6" marL="3200400" algn="l">
              <a:lnSpc>
                <a:spcPct val="115000"/>
              </a:lnSpc>
              <a:spcBef>
                <a:spcPts val="0"/>
              </a:spcBef>
              <a:spcAft>
                <a:spcPts val="0"/>
              </a:spcAft>
              <a:buClr>
                <a:schemeClr val="dk1"/>
              </a:buClr>
              <a:buSzPts val="1200"/>
              <a:buChar char="●"/>
              <a:defRPr sz="1200"/>
            </a:lvl7pPr>
            <a:lvl8pPr indent="-304800" lvl="7" marL="3657600" algn="l">
              <a:lnSpc>
                <a:spcPct val="115000"/>
              </a:lnSpc>
              <a:spcBef>
                <a:spcPts val="0"/>
              </a:spcBef>
              <a:spcAft>
                <a:spcPts val="0"/>
              </a:spcAft>
              <a:buClr>
                <a:schemeClr val="dk1"/>
              </a:buClr>
              <a:buSzPts val="1200"/>
              <a:buChar char="○"/>
              <a:defRPr sz="1200"/>
            </a:lvl8pPr>
            <a:lvl9pPr indent="-304800" lvl="8" marL="4114800" algn="l">
              <a:lnSpc>
                <a:spcPct val="115000"/>
              </a:lnSpc>
              <a:spcBef>
                <a:spcPts val="0"/>
              </a:spcBef>
              <a:spcAft>
                <a:spcPts val="0"/>
              </a:spcAft>
              <a:buClr>
                <a:schemeClr val="dk1"/>
              </a:buClr>
              <a:buSzPts val="1200"/>
              <a:buChar char="■"/>
              <a:defRPr sz="1200"/>
            </a:lvl9pPr>
          </a:lstStyle>
          <a:p/>
        </p:txBody>
      </p:sp>
      <p:sp>
        <p:nvSpPr>
          <p:cNvPr id="58" name="Google Shape;58;p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262626"/>
              </a:buClr>
              <a:buSzPts val="1400"/>
              <a:buChar char="●"/>
              <a:defRPr sz="1600">
                <a:solidFill>
                  <a:srgbClr val="262626"/>
                </a:solidFill>
              </a:defRPr>
            </a:lvl1pPr>
            <a:lvl2pPr indent="-304800" lvl="1" marL="914400" algn="l">
              <a:lnSpc>
                <a:spcPct val="115000"/>
              </a:lnSpc>
              <a:spcBef>
                <a:spcPts val="0"/>
              </a:spcBef>
              <a:spcAft>
                <a:spcPts val="0"/>
              </a:spcAft>
              <a:buClr>
                <a:schemeClr val="dk1"/>
              </a:buClr>
              <a:buSzPts val="1200"/>
              <a:buChar char="○"/>
              <a:defRPr sz="1400"/>
            </a:lvl2pPr>
            <a:lvl3pPr indent="-304800" lvl="2" marL="1371600" algn="l">
              <a:lnSpc>
                <a:spcPct val="115000"/>
              </a:lnSpc>
              <a:spcBef>
                <a:spcPts val="0"/>
              </a:spcBef>
              <a:spcAft>
                <a:spcPts val="0"/>
              </a:spcAft>
              <a:buClr>
                <a:schemeClr val="dk1"/>
              </a:buClr>
              <a:buSzPts val="1200"/>
              <a:buChar char="■"/>
              <a:defRPr sz="1200"/>
            </a:lvl3pPr>
            <a:lvl4pPr indent="-304800" lvl="3" marL="1828800" algn="l">
              <a:lnSpc>
                <a:spcPct val="115000"/>
              </a:lnSpc>
              <a:spcBef>
                <a:spcPts val="0"/>
              </a:spcBef>
              <a:spcAft>
                <a:spcPts val="0"/>
              </a:spcAft>
              <a:buClr>
                <a:schemeClr val="dk1"/>
              </a:buClr>
              <a:buSzPts val="1200"/>
              <a:buChar char="●"/>
              <a:defRPr sz="1200"/>
            </a:lvl4pPr>
            <a:lvl5pPr indent="-304800" lvl="4" marL="2286000" algn="l">
              <a:lnSpc>
                <a:spcPct val="115000"/>
              </a:lnSpc>
              <a:spcBef>
                <a:spcPts val="0"/>
              </a:spcBef>
              <a:spcAft>
                <a:spcPts val="0"/>
              </a:spcAft>
              <a:buClr>
                <a:schemeClr val="dk1"/>
              </a:buClr>
              <a:buSzPts val="1200"/>
              <a:buChar char="○"/>
              <a:defRPr sz="1200"/>
            </a:lvl5pPr>
            <a:lvl6pPr indent="-304800" lvl="5" marL="2743200" algn="l">
              <a:lnSpc>
                <a:spcPct val="115000"/>
              </a:lnSpc>
              <a:spcBef>
                <a:spcPts val="0"/>
              </a:spcBef>
              <a:spcAft>
                <a:spcPts val="0"/>
              </a:spcAft>
              <a:buClr>
                <a:schemeClr val="dk1"/>
              </a:buClr>
              <a:buSzPts val="1200"/>
              <a:buChar char="■"/>
              <a:defRPr sz="1200"/>
            </a:lvl6pPr>
            <a:lvl7pPr indent="-304800" lvl="6" marL="3200400" algn="l">
              <a:lnSpc>
                <a:spcPct val="115000"/>
              </a:lnSpc>
              <a:spcBef>
                <a:spcPts val="0"/>
              </a:spcBef>
              <a:spcAft>
                <a:spcPts val="0"/>
              </a:spcAft>
              <a:buClr>
                <a:schemeClr val="dk1"/>
              </a:buClr>
              <a:buSzPts val="1200"/>
              <a:buChar char="●"/>
              <a:defRPr sz="1200"/>
            </a:lvl7pPr>
            <a:lvl8pPr indent="-304800" lvl="7" marL="3657600" algn="l">
              <a:lnSpc>
                <a:spcPct val="115000"/>
              </a:lnSpc>
              <a:spcBef>
                <a:spcPts val="0"/>
              </a:spcBef>
              <a:spcAft>
                <a:spcPts val="0"/>
              </a:spcAft>
              <a:buClr>
                <a:schemeClr val="dk1"/>
              </a:buClr>
              <a:buSzPts val="1200"/>
              <a:buChar char="○"/>
              <a:defRPr sz="1200"/>
            </a:lvl8pPr>
            <a:lvl9pPr indent="-304800" lvl="8" marL="4114800" algn="l">
              <a:lnSpc>
                <a:spcPct val="115000"/>
              </a:lnSpc>
              <a:spcBef>
                <a:spcPts val="0"/>
              </a:spcBef>
              <a:spcAft>
                <a:spcPts val="0"/>
              </a:spcAft>
              <a:buClr>
                <a:schemeClr val="dk1"/>
              </a:buClr>
              <a:buSzPts val="1200"/>
              <a:buChar char="■"/>
              <a:defRPr sz="1200"/>
            </a:lvl9pPr>
          </a:lstStyle>
          <a:p/>
        </p:txBody>
      </p:sp>
      <p:sp>
        <p:nvSpPr>
          <p:cNvPr id="59" name="Google Shape;5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2" name="Google Shape;62;p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dk1"/>
              </a:buClr>
              <a:buSzPts val="1200"/>
              <a:buChar char="●"/>
              <a:defRPr sz="1200"/>
            </a:lvl1pPr>
            <a:lvl2pPr indent="-304800" lvl="1" marL="914400" algn="l">
              <a:lnSpc>
                <a:spcPct val="115000"/>
              </a:lnSpc>
              <a:spcBef>
                <a:spcPts val="0"/>
              </a:spcBef>
              <a:spcAft>
                <a:spcPts val="0"/>
              </a:spcAft>
              <a:buClr>
                <a:schemeClr val="dk1"/>
              </a:buClr>
              <a:buSzPts val="1200"/>
              <a:buChar char="○"/>
              <a:defRPr sz="1200"/>
            </a:lvl2pPr>
            <a:lvl3pPr indent="-304800" lvl="2" marL="1371600" algn="l">
              <a:lnSpc>
                <a:spcPct val="115000"/>
              </a:lnSpc>
              <a:spcBef>
                <a:spcPts val="0"/>
              </a:spcBef>
              <a:spcAft>
                <a:spcPts val="0"/>
              </a:spcAft>
              <a:buClr>
                <a:schemeClr val="dk1"/>
              </a:buClr>
              <a:buSzPts val="1200"/>
              <a:buChar char="■"/>
              <a:defRPr sz="1200"/>
            </a:lvl3pPr>
            <a:lvl4pPr indent="-304800" lvl="3" marL="1828800" algn="l">
              <a:lnSpc>
                <a:spcPct val="115000"/>
              </a:lnSpc>
              <a:spcBef>
                <a:spcPts val="0"/>
              </a:spcBef>
              <a:spcAft>
                <a:spcPts val="0"/>
              </a:spcAft>
              <a:buClr>
                <a:schemeClr val="dk1"/>
              </a:buClr>
              <a:buSzPts val="1200"/>
              <a:buChar char="●"/>
              <a:defRPr sz="1200"/>
            </a:lvl4pPr>
            <a:lvl5pPr indent="-304800" lvl="4" marL="2286000" algn="l">
              <a:lnSpc>
                <a:spcPct val="115000"/>
              </a:lnSpc>
              <a:spcBef>
                <a:spcPts val="0"/>
              </a:spcBef>
              <a:spcAft>
                <a:spcPts val="0"/>
              </a:spcAft>
              <a:buClr>
                <a:schemeClr val="dk1"/>
              </a:buClr>
              <a:buSzPts val="1200"/>
              <a:buChar char="○"/>
              <a:defRPr sz="1200"/>
            </a:lvl5pPr>
            <a:lvl6pPr indent="-304800" lvl="5" marL="2743200" algn="l">
              <a:lnSpc>
                <a:spcPct val="115000"/>
              </a:lnSpc>
              <a:spcBef>
                <a:spcPts val="0"/>
              </a:spcBef>
              <a:spcAft>
                <a:spcPts val="0"/>
              </a:spcAft>
              <a:buClr>
                <a:schemeClr val="dk1"/>
              </a:buClr>
              <a:buSzPts val="1200"/>
              <a:buChar char="■"/>
              <a:defRPr sz="1200"/>
            </a:lvl6pPr>
            <a:lvl7pPr indent="-304800" lvl="6" marL="3200400" algn="l">
              <a:lnSpc>
                <a:spcPct val="115000"/>
              </a:lnSpc>
              <a:spcBef>
                <a:spcPts val="0"/>
              </a:spcBef>
              <a:spcAft>
                <a:spcPts val="0"/>
              </a:spcAft>
              <a:buClr>
                <a:schemeClr val="dk1"/>
              </a:buClr>
              <a:buSzPts val="1200"/>
              <a:buChar char="●"/>
              <a:defRPr sz="1200"/>
            </a:lvl7pPr>
            <a:lvl8pPr indent="-304800" lvl="7" marL="3657600" algn="l">
              <a:lnSpc>
                <a:spcPct val="115000"/>
              </a:lnSpc>
              <a:spcBef>
                <a:spcPts val="0"/>
              </a:spcBef>
              <a:spcAft>
                <a:spcPts val="0"/>
              </a:spcAft>
              <a:buClr>
                <a:schemeClr val="dk1"/>
              </a:buClr>
              <a:buSzPts val="1200"/>
              <a:buChar char="○"/>
              <a:defRPr sz="1200"/>
            </a:lvl8pPr>
            <a:lvl9pPr indent="-304800" lvl="8" marL="4114800" algn="l">
              <a:lnSpc>
                <a:spcPct val="115000"/>
              </a:lnSpc>
              <a:spcBef>
                <a:spcPts val="0"/>
              </a:spcBef>
              <a:spcAft>
                <a:spcPts val="0"/>
              </a:spcAft>
              <a:buClr>
                <a:schemeClr val="dk1"/>
              </a:buClr>
              <a:buSzPts val="1200"/>
              <a:buChar char="■"/>
              <a:defRPr sz="1200"/>
            </a:lvl9pPr>
          </a:lstStyle>
          <a:p/>
        </p:txBody>
      </p:sp>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7"/>
          <p:cNvSpPr txBox="1"/>
          <p:nvPr>
            <p:ph type="title"/>
          </p:nvPr>
        </p:nvSpPr>
        <p:spPr>
          <a:xfrm>
            <a:off x="163873" y="695101"/>
            <a:ext cx="8351477" cy="5289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1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17"/>
          <p:cNvSpPr txBox="1"/>
          <p:nvPr>
            <p:ph idx="12" type="sldNum"/>
          </p:nvPr>
        </p:nvSpPr>
        <p:spPr>
          <a:xfrm>
            <a:off x="8587945" y="4382673"/>
            <a:ext cx="38271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nutup">
  <p:cSld name="Penutup">
    <p:spTree>
      <p:nvGrpSpPr>
        <p:cNvPr id="69" name="Shape 69"/>
        <p:cNvGrpSpPr/>
        <p:nvPr/>
      </p:nvGrpSpPr>
      <p:grpSpPr>
        <a:xfrm>
          <a:off x="0" y="0"/>
          <a:ext cx="0" cy="0"/>
          <a:chOff x="0" y="0"/>
          <a:chExt cx="0" cy="0"/>
        </a:xfrm>
      </p:grpSpPr>
      <p:grpSp>
        <p:nvGrpSpPr>
          <p:cNvPr id="70" name="Google Shape;70;p18"/>
          <p:cNvGrpSpPr/>
          <p:nvPr/>
        </p:nvGrpSpPr>
        <p:grpSpPr>
          <a:xfrm>
            <a:off x="3" y="1804472"/>
            <a:ext cx="9143997" cy="1940010"/>
            <a:chOff x="3270421" y="2405963"/>
            <a:chExt cx="3731741" cy="2586680"/>
          </a:xfrm>
        </p:grpSpPr>
        <p:sp>
          <p:nvSpPr>
            <p:cNvPr id="71" name="Google Shape;71;p18"/>
            <p:cNvSpPr txBox="1"/>
            <p:nvPr/>
          </p:nvSpPr>
          <p:spPr>
            <a:xfrm>
              <a:off x="3270421" y="2405963"/>
              <a:ext cx="3731741" cy="2586680"/>
            </a:xfrm>
            <a:prstGeom prst="rect">
              <a:avLst/>
            </a:prstGeom>
            <a:solidFill>
              <a:srgbClr val="F2F2F2">
                <a:alpha val="89411"/>
              </a:srgbClr>
            </a:solidFill>
            <a:ln>
              <a:noFill/>
            </a:ln>
          </p:spPr>
          <p:txBody>
            <a:bodyPr anchorCtr="0" anchor="b" bIns="2160000" lIns="720000" spcFirstLastPara="1" rIns="72000" wrap="square" tIns="0">
              <a:noAutofit/>
            </a:bodyPr>
            <a:lstStyle/>
            <a:p>
              <a:pPr indent="0" lvl="0" marL="0" marR="0" rtl="0" algn="l">
                <a:lnSpc>
                  <a:spcPct val="90000"/>
                </a:lnSpc>
                <a:spcBef>
                  <a:spcPts val="0"/>
                </a:spcBef>
                <a:spcAft>
                  <a:spcPts val="0"/>
                </a:spcAft>
                <a:buClr>
                  <a:srgbClr val="3F3F3F"/>
                </a:buClr>
                <a:buSzPts val="3750"/>
                <a:buFont typeface="Arial"/>
                <a:buNone/>
              </a:pPr>
              <a:r>
                <a:t/>
              </a:r>
              <a:endParaRPr b="0" i="1" sz="3750" u="none" cap="none" strike="noStrike">
                <a:solidFill>
                  <a:srgbClr val="000000"/>
                </a:solidFill>
                <a:latin typeface="Garamond"/>
                <a:ea typeface="Garamond"/>
                <a:cs typeface="Garamond"/>
                <a:sym typeface="Garamond"/>
              </a:endParaRPr>
            </a:p>
            <a:p>
              <a:pPr indent="0" lvl="0" marL="0" marR="0" rtl="0" algn="l">
                <a:lnSpc>
                  <a:spcPct val="90000"/>
                </a:lnSpc>
                <a:spcBef>
                  <a:spcPts val="0"/>
                </a:spcBef>
                <a:spcAft>
                  <a:spcPts val="0"/>
                </a:spcAft>
                <a:buClr>
                  <a:srgbClr val="3F3F3F"/>
                </a:buClr>
                <a:buSzPts val="3750"/>
                <a:buFont typeface="Arial"/>
                <a:buNone/>
              </a:pPr>
              <a:r>
                <a:t/>
              </a:r>
              <a:endParaRPr b="0" i="1" sz="3750" u="none" cap="none" strike="noStrike">
                <a:solidFill>
                  <a:srgbClr val="000000"/>
                </a:solidFill>
                <a:latin typeface="Garamond"/>
                <a:ea typeface="Garamond"/>
                <a:cs typeface="Garamond"/>
                <a:sym typeface="Garamond"/>
              </a:endParaRPr>
            </a:p>
            <a:p>
              <a:pPr indent="0" lvl="0" marL="0" marR="0" rtl="0" algn="l">
                <a:lnSpc>
                  <a:spcPct val="90000"/>
                </a:lnSpc>
                <a:spcBef>
                  <a:spcPts val="0"/>
                </a:spcBef>
                <a:spcAft>
                  <a:spcPts val="0"/>
                </a:spcAft>
                <a:buClr>
                  <a:srgbClr val="3F3F3F"/>
                </a:buClr>
                <a:buSzPts val="3750"/>
                <a:buFont typeface="Arial"/>
                <a:buNone/>
              </a:pPr>
              <a:r>
                <a:t/>
              </a:r>
              <a:endParaRPr b="0" i="1" sz="3750" u="none" cap="none" strike="noStrike">
                <a:solidFill>
                  <a:srgbClr val="000000"/>
                </a:solidFill>
                <a:latin typeface="Garamond"/>
                <a:ea typeface="Garamond"/>
                <a:cs typeface="Garamond"/>
                <a:sym typeface="Garamond"/>
              </a:endParaRPr>
            </a:p>
            <a:p>
              <a:pPr indent="0" lvl="0" marL="0" marR="0" rtl="0" algn="l">
                <a:lnSpc>
                  <a:spcPct val="90000"/>
                </a:lnSpc>
                <a:spcBef>
                  <a:spcPts val="0"/>
                </a:spcBef>
                <a:spcAft>
                  <a:spcPts val="0"/>
                </a:spcAft>
                <a:buClr>
                  <a:srgbClr val="3F3F3F"/>
                </a:buClr>
                <a:buSzPts val="3750"/>
                <a:buFont typeface="Arial"/>
                <a:buNone/>
              </a:pPr>
              <a:r>
                <a:t/>
              </a:r>
              <a:endParaRPr b="0" i="1" sz="3750" u="none" cap="none" strike="noStrike">
                <a:solidFill>
                  <a:srgbClr val="000000"/>
                </a:solidFill>
                <a:latin typeface="Garamond"/>
                <a:ea typeface="Garamond"/>
                <a:cs typeface="Garamond"/>
                <a:sym typeface="Garamond"/>
              </a:endParaRPr>
            </a:p>
          </p:txBody>
        </p:sp>
        <p:sp>
          <p:nvSpPr>
            <p:cNvPr id="72" name="Google Shape;72;p18"/>
            <p:cNvSpPr txBox="1"/>
            <p:nvPr/>
          </p:nvSpPr>
          <p:spPr>
            <a:xfrm>
              <a:off x="3643594" y="3275502"/>
              <a:ext cx="2682820" cy="871008"/>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4050"/>
                <a:buFont typeface="Arial"/>
                <a:buNone/>
              </a:pPr>
              <a:r>
                <a:rPr b="0" i="1" lang="id" sz="4050" u="none" cap="none" strike="noStrike">
                  <a:solidFill>
                    <a:srgbClr val="000000"/>
                  </a:solidFill>
                  <a:latin typeface="Garamond"/>
                  <a:ea typeface="Garamond"/>
                  <a:cs typeface="Garamond"/>
                  <a:sym typeface="Garamond"/>
                </a:rPr>
                <a:t>Terima kasih</a:t>
              </a:r>
              <a:endParaRPr b="0" i="1" sz="4050" u="none" cap="none" strike="noStrike">
                <a:solidFill>
                  <a:srgbClr val="000000"/>
                </a:solidFill>
                <a:latin typeface="Garamond"/>
                <a:ea typeface="Garamond"/>
                <a:cs typeface="Garamond"/>
                <a:sym typeface="Garamond"/>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yout">
  <p:cSld name="Blank Layout">
    <p:spTree>
      <p:nvGrpSpPr>
        <p:cNvPr id="73" name="Shape 73"/>
        <p:cNvGrpSpPr/>
        <p:nvPr/>
      </p:nvGrpSpPr>
      <p:grpSpPr>
        <a:xfrm>
          <a:off x="0" y="0"/>
          <a:ext cx="0" cy="0"/>
          <a:chOff x="0" y="0"/>
          <a:chExt cx="0" cy="0"/>
        </a:xfrm>
      </p:grpSpPr>
      <p:sp>
        <p:nvSpPr>
          <p:cNvPr id="74" name="Google Shape;74;p19"/>
          <p:cNvSpPr txBox="1"/>
          <p:nvPr>
            <p:ph type="title"/>
          </p:nvPr>
        </p:nvSpPr>
        <p:spPr>
          <a:xfrm>
            <a:off x="225069" y="737621"/>
            <a:ext cx="7985995" cy="5162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7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9"/>
          <p:cNvSpPr txBox="1"/>
          <p:nvPr>
            <p:ph idx="12" type="sldNum"/>
          </p:nvPr>
        </p:nvSpPr>
        <p:spPr>
          <a:xfrm>
            <a:off x="8482913" y="4382673"/>
            <a:ext cx="47538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18.png"/><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theme" Target="../theme/theme2.xml"/><Relationship Id="rId16" Type="http://schemas.openxmlformats.org/officeDocument/2006/relationships/slideLayout" Target="../slideLayouts/slideLayout12.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8.png"/><Relationship Id="rId2" Type="http://schemas.openxmlformats.org/officeDocument/2006/relationships/image" Target="../media/image12.png"/><Relationship Id="rId3" Type="http://schemas.openxmlformats.org/officeDocument/2006/relationships/image" Target="../media/image44.png"/><Relationship Id="rId4" Type="http://schemas.openxmlformats.org/officeDocument/2006/relationships/image" Target="../media/image21.png"/><Relationship Id="rId9" Type="http://schemas.openxmlformats.org/officeDocument/2006/relationships/slideLayout" Target="../slideLayouts/slideLayout17.xml"/><Relationship Id="rId14" Type="http://schemas.openxmlformats.org/officeDocument/2006/relationships/theme" Target="../theme/theme1.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9"/>
          <p:cNvSpPr/>
          <p:nvPr/>
        </p:nvSpPr>
        <p:spPr>
          <a:xfrm flipH="1">
            <a:off x="2224" y="304540"/>
            <a:ext cx="1673543" cy="226769"/>
          </a:xfrm>
          <a:custGeom>
            <a:rect b="b" l="l" r="r" t="t"/>
            <a:pathLst>
              <a:path extrusionOk="0" h="1362809" w="9086554">
                <a:moveTo>
                  <a:pt x="0" y="82758"/>
                </a:moveTo>
                <a:lnTo>
                  <a:pt x="9086554" y="0"/>
                </a:lnTo>
                <a:lnTo>
                  <a:pt x="9086554" y="1347569"/>
                </a:lnTo>
                <a:lnTo>
                  <a:pt x="1292770" y="1362809"/>
                </a:lnTo>
                <a:lnTo>
                  <a:pt x="0" y="82758"/>
                </a:lnTo>
                <a:close/>
              </a:path>
            </a:pathLst>
          </a:cu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 name="Google Shape;7;p9"/>
          <p:cNvSpPr/>
          <p:nvPr/>
        </p:nvSpPr>
        <p:spPr>
          <a:xfrm>
            <a:off x="3741" y="4838961"/>
            <a:ext cx="9144000" cy="333022"/>
          </a:xfrm>
          <a:prstGeom prst="rect">
            <a:avLst/>
          </a:prstGeom>
          <a:gradFill>
            <a:gsLst>
              <a:gs pos="0">
                <a:srgbClr val="ABE1DC"/>
              </a:gs>
              <a:gs pos="100000">
                <a:srgbClr val="1EA4B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 name="Google Shape;8;p9"/>
          <p:cNvSpPr/>
          <p:nvPr/>
        </p:nvSpPr>
        <p:spPr>
          <a:xfrm flipH="1">
            <a:off x="3741" y="4822650"/>
            <a:ext cx="6725671" cy="287102"/>
          </a:xfrm>
          <a:custGeom>
            <a:rect b="b" l="l" r="r" t="t"/>
            <a:pathLst>
              <a:path extrusionOk="0" h="1400807" w="9036404">
                <a:moveTo>
                  <a:pt x="0" y="0"/>
                </a:moveTo>
                <a:lnTo>
                  <a:pt x="9036404" y="37998"/>
                </a:lnTo>
                <a:lnTo>
                  <a:pt x="9036404" y="1370224"/>
                </a:lnTo>
                <a:lnTo>
                  <a:pt x="839499" y="1400807"/>
                </a:lnTo>
                <a:lnTo>
                  <a:pt x="0" y="0"/>
                </a:lnTo>
                <a:close/>
              </a:path>
            </a:pathLst>
          </a:cu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 name="Google Shape;9;p9"/>
          <p:cNvSpPr/>
          <p:nvPr/>
        </p:nvSpPr>
        <p:spPr>
          <a:xfrm>
            <a:off x="0" y="0"/>
            <a:ext cx="9144000" cy="391432"/>
          </a:xfrm>
          <a:prstGeom prst="rect">
            <a:avLst/>
          </a:prstGeom>
          <a:gradFill>
            <a:gsLst>
              <a:gs pos="0">
                <a:srgbClr val="1EA4B2"/>
              </a:gs>
              <a:gs pos="67000">
                <a:srgbClr val="ABE1DC"/>
              </a:gs>
              <a:gs pos="100000">
                <a:srgbClr val="ABE1DC"/>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 name="Google Shape;10;p9"/>
          <p:cNvSpPr txBox="1"/>
          <p:nvPr>
            <p:ph type="title"/>
          </p:nvPr>
        </p:nvSpPr>
        <p:spPr>
          <a:xfrm>
            <a:off x="163873" y="695101"/>
            <a:ext cx="8351477" cy="52894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628650" y="1405894"/>
            <a:ext cx="7886700" cy="324836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orbel"/>
                <a:ea typeface="Corbel"/>
                <a:cs typeface="Corbel"/>
                <a:sym typeface="Corbe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orbel"/>
                <a:ea typeface="Corbel"/>
                <a:cs typeface="Corbel"/>
                <a:sym typeface="Corbe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9pPr>
          </a:lstStyle>
          <a:p/>
        </p:txBody>
      </p:sp>
      <p:pic>
        <p:nvPicPr>
          <p:cNvPr id="12" name="Google Shape;12;p9"/>
          <p:cNvPicPr preferRelativeResize="0"/>
          <p:nvPr/>
        </p:nvPicPr>
        <p:blipFill rotWithShape="1">
          <a:blip r:embed="rId1">
            <a:alphaModFix/>
          </a:blip>
          <a:srcRect b="0" l="0" r="0" t="0"/>
          <a:stretch/>
        </p:blipFill>
        <p:spPr>
          <a:xfrm>
            <a:off x="8497024" y="4865811"/>
            <a:ext cx="461103" cy="245862"/>
          </a:xfrm>
          <a:prstGeom prst="rect">
            <a:avLst/>
          </a:prstGeom>
          <a:noFill/>
          <a:ln>
            <a:noFill/>
          </a:ln>
        </p:spPr>
      </p:pic>
      <p:pic>
        <p:nvPicPr>
          <p:cNvPr id="13" name="Google Shape;13;p9"/>
          <p:cNvPicPr preferRelativeResize="0"/>
          <p:nvPr/>
        </p:nvPicPr>
        <p:blipFill rotWithShape="1">
          <a:blip r:embed="rId2">
            <a:alphaModFix/>
          </a:blip>
          <a:srcRect b="0" l="0" r="0" t="0"/>
          <a:stretch/>
        </p:blipFill>
        <p:spPr>
          <a:xfrm>
            <a:off x="102349" y="21894"/>
            <a:ext cx="348673" cy="348673"/>
          </a:xfrm>
          <a:prstGeom prst="rect">
            <a:avLst/>
          </a:prstGeom>
          <a:noFill/>
          <a:ln>
            <a:noFill/>
          </a:ln>
        </p:spPr>
      </p:pic>
      <p:sp>
        <p:nvSpPr>
          <p:cNvPr id="14" name="Google Shape;14;p9"/>
          <p:cNvSpPr txBox="1"/>
          <p:nvPr/>
        </p:nvSpPr>
        <p:spPr>
          <a:xfrm>
            <a:off x="5443152" y="44184"/>
            <a:ext cx="3505825" cy="358790"/>
          </a:xfrm>
          <a:prstGeom prst="rect">
            <a:avLst/>
          </a:prstGeom>
          <a:noFill/>
          <a:ln>
            <a:noFill/>
          </a:ln>
        </p:spPr>
        <p:txBody>
          <a:bodyPr anchorCtr="0" anchor="t" bIns="45700" lIns="91425" spcFirstLastPara="1" rIns="91425" wrap="square" tIns="81000">
            <a:spAutoFit/>
          </a:bodyPr>
          <a:lstStyle/>
          <a:p>
            <a:pPr indent="0" lvl="0" marL="0" marR="0" rtl="0" algn="r">
              <a:lnSpc>
                <a:spcPct val="100000"/>
              </a:lnSpc>
              <a:spcBef>
                <a:spcPts val="0"/>
              </a:spcBef>
              <a:spcAft>
                <a:spcPts val="0"/>
              </a:spcAft>
              <a:buClr>
                <a:srgbClr val="0070C0"/>
              </a:buClr>
              <a:buSzPts val="750"/>
              <a:buFont typeface="Arial"/>
              <a:buNone/>
            </a:pPr>
            <a:r>
              <a:rPr b="1" i="1" lang="id" sz="750" u="none" cap="none" strike="noStrike">
                <a:solidFill>
                  <a:srgbClr val="0070C0"/>
                </a:solidFill>
                <a:latin typeface="Garamond"/>
                <a:ea typeface="Garamond"/>
                <a:cs typeface="Garamond"/>
                <a:sym typeface="Garamond"/>
              </a:rPr>
              <a:t>MICROCREDENTIAL: ASSOCIATE DATA SCIENTIST</a:t>
            </a:r>
            <a:br>
              <a:rPr b="0" i="1" lang="id" sz="750" u="none" cap="none" strike="noStrike">
                <a:solidFill>
                  <a:srgbClr val="029B2D"/>
                </a:solidFill>
                <a:latin typeface="Garamond"/>
                <a:ea typeface="Garamond"/>
                <a:cs typeface="Garamond"/>
                <a:sym typeface="Garamond"/>
              </a:rPr>
            </a:br>
            <a:r>
              <a:rPr b="0" i="1" lang="id" sz="750" u="none" cap="none" strike="noStrike">
                <a:solidFill>
                  <a:srgbClr val="3F3F3F"/>
                </a:solidFill>
                <a:latin typeface="Garamond"/>
                <a:ea typeface="Garamond"/>
                <a:cs typeface="Garamond"/>
                <a:sym typeface="Garamond"/>
              </a:rPr>
              <a:t>01 November – 10 Desember 2021</a:t>
            </a:r>
            <a:endParaRPr b="0" i="1" sz="750" u="none" cap="none" strike="noStrike">
              <a:solidFill>
                <a:srgbClr val="3F3F3F"/>
              </a:solidFill>
              <a:latin typeface="Arial"/>
              <a:ea typeface="Arial"/>
              <a:cs typeface="Arial"/>
              <a:sym typeface="Arial"/>
            </a:endParaRPr>
          </a:p>
        </p:txBody>
      </p:sp>
      <p:sp>
        <p:nvSpPr>
          <p:cNvPr id="15" name="Google Shape;15;p9"/>
          <p:cNvSpPr txBox="1"/>
          <p:nvPr>
            <p:ph idx="12" type="sldNum"/>
          </p:nvPr>
        </p:nvSpPr>
        <p:spPr>
          <a:xfrm>
            <a:off x="8587945" y="4382673"/>
            <a:ext cx="38271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16" name="Google Shape;16;p9"/>
          <p:cNvPicPr preferRelativeResize="0"/>
          <p:nvPr/>
        </p:nvPicPr>
        <p:blipFill rotWithShape="1">
          <a:blip r:embed="rId3">
            <a:alphaModFix/>
          </a:blip>
          <a:srcRect b="0" l="0" r="0" t="0"/>
          <a:stretch/>
        </p:blipFill>
        <p:spPr>
          <a:xfrm>
            <a:off x="8043660" y="4852749"/>
            <a:ext cx="377471" cy="276961"/>
          </a:xfrm>
          <a:prstGeom prst="rect">
            <a:avLst/>
          </a:prstGeom>
          <a:noFill/>
          <a:ln>
            <a:noFill/>
          </a:ln>
        </p:spPr>
      </p:pic>
      <p:pic>
        <p:nvPicPr>
          <p:cNvPr id="17" name="Google Shape;17;p9"/>
          <p:cNvPicPr preferRelativeResize="0"/>
          <p:nvPr/>
        </p:nvPicPr>
        <p:blipFill rotWithShape="1">
          <a:blip r:embed="rId4">
            <a:alphaModFix/>
          </a:blip>
          <a:srcRect b="0" l="0" r="0" t="0"/>
          <a:stretch/>
        </p:blipFill>
        <p:spPr>
          <a:xfrm>
            <a:off x="7543885" y="4816472"/>
            <a:ext cx="448596" cy="320043"/>
          </a:xfrm>
          <a:prstGeom prst="rect">
            <a:avLst/>
          </a:prstGeom>
          <a:noFill/>
          <a:ln>
            <a:noFill/>
          </a:ln>
        </p:spPr>
      </p:pic>
      <p:sp>
        <p:nvSpPr>
          <p:cNvPr id="18" name="Google Shape;18;p9"/>
          <p:cNvSpPr txBox="1"/>
          <p:nvPr/>
        </p:nvSpPr>
        <p:spPr>
          <a:xfrm>
            <a:off x="451022" y="-29346"/>
            <a:ext cx="3049363" cy="4385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50"/>
              <a:buFont typeface="Arial"/>
              <a:buNone/>
            </a:pPr>
            <a:r>
              <a:rPr b="0" i="0" lang="id" sz="750" u="none" cap="none" strike="noStrike">
                <a:solidFill>
                  <a:srgbClr val="000000"/>
                </a:solidFill>
                <a:latin typeface="Arial"/>
                <a:ea typeface="Arial"/>
                <a:cs typeface="Arial"/>
                <a:sym typeface="Arial"/>
              </a:rPr>
              <a:t>Direktorat Jenderal Pendidikan Tinggi, Riset, dan, Teknologi</a:t>
            </a:r>
            <a:endParaRPr b="0" i="0" sz="7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50"/>
              <a:buFont typeface="Arial"/>
              <a:buNone/>
            </a:pPr>
            <a:r>
              <a:rPr b="0" i="0" lang="id" sz="750" u="none" cap="none" strike="noStrike">
                <a:solidFill>
                  <a:srgbClr val="000000"/>
                </a:solidFill>
                <a:latin typeface="Arial"/>
                <a:ea typeface="Arial"/>
                <a:cs typeface="Arial"/>
                <a:sym typeface="Arial"/>
              </a:rPr>
              <a:t>Kementerian Pendidikan, Kebudayaan, Riset, dan Teknologi Republik Indonesia</a:t>
            </a:r>
            <a:endParaRPr b="0" i="0" sz="75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 name="Shape 92"/>
        <p:cNvGrpSpPr/>
        <p:nvPr/>
      </p:nvGrpSpPr>
      <p:grpSpPr>
        <a:xfrm>
          <a:off x="0" y="0"/>
          <a:ext cx="0" cy="0"/>
          <a:chOff x="0" y="0"/>
          <a:chExt cx="0" cy="0"/>
        </a:xfrm>
      </p:grpSpPr>
      <p:sp>
        <p:nvSpPr>
          <p:cNvPr id="93" name="Google Shape;93;gfcdb1aef05_0_85"/>
          <p:cNvSpPr/>
          <p:nvPr/>
        </p:nvSpPr>
        <p:spPr>
          <a:xfrm flipH="1">
            <a:off x="-5245" y="304540"/>
            <a:ext cx="1681012" cy="228271"/>
          </a:xfrm>
          <a:custGeom>
            <a:rect b="b" l="l" r="r" t="t"/>
            <a:pathLst>
              <a:path extrusionOk="0" h="1362809" w="9086554">
                <a:moveTo>
                  <a:pt x="0" y="82758"/>
                </a:moveTo>
                <a:lnTo>
                  <a:pt x="9086554" y="0"/>
                </a:lnTo>
                <a:lnTo>
                  <a:pt x="9086554" y="1347569"/>
                </a:lnTo>
                <a:lnTo>
                  <a:pt x="1292770" y="1362809"/>
                </a:lnTo>
                <a:lnTo>
                  <a:pt x="0" y="82758"/>
                </a:lnTo>
                <a:close/>
              </a:path>
            </a:pathLst>
          </a:cu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4" name="Google Shape;94;gfcdb1aef05_0_85"/>
          <p:cNvSpPr/>
          <p:nvPr/>
        </p:nvSpPr>
        <p:spPr>
          <a:xfrm>
            <a:off x="3741" y="4838961"/>
            <a:ext cx="9144000" cy="333000"/>
          </a:xfrm>
          <a:prstGeom prst="rect">
            <a:avLst/>
          </a:prstGeom>
          <a:gradFill>
            <a:gsLst>
              <a:gs pos="0">
                <a:srgbClr val="ABE1DC"/>
              </a:gs>
              <a:gs pos="100000">
                <a:srgbClr val="1EA4B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5" name="Google Shape;95;gfcdb1aef05_0_85"/>
          <p:cNvSpPr/>
          <p:nvPr/>
        </p:nvSpPr>
        <p:spPr>
          <a:xfrm flipH="1">
            <a:off x="-2709" y="4822650"/>
            <a:ext cx="6732121" cy="287165"/>
          </a:xfrm>
          <a:custGeom>
            <a:rect b="b" l="l" r="r" t="t"/>
            <a:pathLst>
              <a:path extrusionOk="0" h="1400807" w="9036404">
                <a:moveTo>
                  <a:pt x="0" y="0"/>
                </a:moveTo>
                <a:lnTo>
                  <a:pt x="9036404" y="37998"/>
                </a:lnTo>
                <a:lnTo>
                  <a:pt x="9036404" y="1370224"/>
                </a:lnTo>
                <a:lnTo>
                  <a:pt x="839499" y="1400807"/>
                </a:lnTo>
                <a:lnTo>
                  <a:pt x="0" y="0"/>
                </a:lnTo>
                <a:close/>
              </a:path>
            </a:pathLst>
          </a:cu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6" name="Google Shape;96;gfcdb1aef05_0_85"/>
          <p:cNvSpPr/>
          <p:nvPr/>
        </p:nvSpPr>
        <p:spPr>
          <a:xfrm>
            <a:off x="0" y="0"/>
            <a:ext cx="9144000" cy="391500"/>
          </a:xfrm>
          <a:prstGeom prst="rect">
            <a:avLst/>
          </a:prstGeom>
          <a:gradFill>
            <a:gsLst>
              <a:gs pos="0">
                <a:srgbClr val="1EA4B2"/>
              </a:gs>
              <a:gs pos="67000">
                <a:srgbClr val="ABE1DC"/>
              </a:gs>
              <a:gs pos="100000">
                <a:srgbClr val="ABE1DC"/>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7" name="Google Shape;97;gfcdb1aef05_0_85"/>
          <p:cNvSpPr txBox="1"/>
          <p:nvPr>
            <p:ph type="title"/>
          </p:nvPr>
        </p:nvSpPr>
        <p:spPr>
          <a:xfrm>
            <a:off x="163873" y="695101"/>
            <a:ext cx="8351400" cy="528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8" name="Google Shape;98;gfcdb1aef05_0_85"/>
          <p:cNvSpPr txBox="1"/>
          <p:nvPr>
            <p:ph idx="1" type="body"/>
          </p:nvPr>
        </p:nvSpPr>
        <p:spPr>
          <a:xfrm>
            <a:off x="628650" y="1405894"/>
            <a:ext cx="7886700" cy="3248400"/>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orbel"/>
                <a:ea typeface="Corbel"/>
                <a:cs typeface="Corbel"/>
                <a:sym typeface="Corbe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orbel"/>
                <a:ea typeface="Corbel"/>
                <a:cs typeface="Corbel"/>
                <a:sym typeface="Corbe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orbel"/>
                <a:ea typeface="Corbel"/>
                <a:cs typeface="Corbel"/>
                <a:sym typeface="Corbe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orbel"/>
                <a:ea typeface="Corbel"/>
                <a:cs typeface="Corbel"/>
                <a:sym typeface="Corbel"/>
              </a:defRPr>
            </a:lvl9pPr>
          </a:lstStyle>
          <a:p/>
        </p:txBody>
      </p:sp>
      <p:pic>
        <p:nvPicPr>
          <p:cNvPr id="99" name="Google Shape;99;gfcdb1aef05_0_85"/>
          <p:cNvPicPr preferRelativeResize="0"/>
          <p:nvPr/>
        </p:nvPicPr>
        <p:blipFill rotWithShape="1">
          <a:blip r:embed="rId1">
            <a:alphaModFix/>
          </a:blip>
          <a:srcRect b="0" l="0" r="0" t="0"/>
          <a:stretch/>
        </p:blipFill>
        <p:spPr>
          <a:xfrm>
            <a:off x="8497024" y="4865811"/>
            <a:ext cx="461103" cy="245862"/>
          </a:xfrm>
          <a:prstGeom prst="rect">
            <a:avLst/>
          </a:prstGeom>
          <a:noFill/>
          <a:ln>
            <a:noFill/>
          </a:ln>
        </p:spPr>
      </p:pic>
      <p:pic>
        <p:nvPicPr>
          <p:cNvPr id="100" name="Google Shape;100;gfcdb1aef05_0_85"/>
          <p:cNvPicPr preferRelativeResize="0"/>
          <p:nvPr/>
        </p:nvPicPr>
        <p:blipFill rotWithShape="1">
          <a:blip r:embed="rId2">
            <a:alphaModFix/>
          </a:blip>
          <a:srcRect b="0" l="0" r="0" t="0"/>
          <a:stretch/>
        </p:blipFill>
        <p:spPr>
          <a:xfrm>
            <a:off x="102349" y="21894"/>
            <a:ext cx="348672" cy="348672"/>
          </a:xfrm>
          <a:prstGeom prst="rect">
            <a:avLst/>
          </a:prstGeom>
          <a:noFill/>
          <a:ln>
            <a:noFill/>
          </a:ln>
        </p:spPr>
      </p:pic>
      <p:sp>
        <p:nvSpPr>
          <p:cNvPr id="101" name="Google Shape;101;gfcdb1aef05_0_85"/>
          <p:cNvSpPr txBox="1"/>
          <p:nvPr/>
        </p:nvSpPr>
        <p:spPr>
          <a:xfrm>
            <a:off x="5443152" y="44184"/>
            <a:ext cx="3505800" cy="358800"/>
          </a:xfrm>
          <a:prstGeom prst="rect">
            <a:avLst/>
          </a:prstGeom>
          <a:noFill/>
          <a:ln>
            <a:noFill/>
          </a:ln>
        </p:spPr>
        <p:txBody>
          <a:bodyPr anchorCtr="0" anchor="t" bIns="45700" lIns="91425" spcFirstLastPara="1" rIns="91425" wrap="square" tIns="81000">
            <a:spAutoFit/>
          </a:bodyPr>
          <a:lstStyle/>
          <a:p>
            <a:pPr indent="0" lvl="0" marL="0" marR="0" rtl="0" algn="r">
              <a:lnSpc>
                <a:spcPct val="100000"/>
              </a:lnSpc>
              <a:spcBef>
                <a:spcPts val="0"/>
              </a:spcBef>
              <a:spcAft>
                <a:spcPts val="0"/>
              </a:spcAft>
              <a:buClr>
                <a:srgbClr val="0070C0"/>
              </a:buClr>
              <a:buSzPts val="750"/>
              <a:buFont typeface="Arial"/>
              <a:buNone/>
            </a:pPr>
            <a:r>
              <a:rPr b="1" i="1" lang="id" sz="750" u="none" cap="none" strike="noStrike">
                <a:solidFill>
                  <a:srgbClr val="0070C0"/>
                </a:solidFill>
                <a:latin typeface="Garamond"/>
                <a:ea typeface="Garamond"/>
                <a:cs typeface="Garamond"/>
                <a:sym typeface="Garamond"/>
              </a:rPr>
              <a:t>MICROCREDENTIAL: ASSOCIATE DATA SCIENTIST</a:t>
            </a:r>
            <a:br>
              <a:rPr b="0" i="1" lang="id" sz="750" u="none" cap="none" strike="noStrike">
                <a:solidFill>
                  <a:srgbClr val="029B2D"/>
                </a:solidFill>
                <a:latin typeface="Garamond"/>
                <a:ea typeface="Garamond"/>
                <a:cs typeface="Garamond"/>
                <a:sym typeface="Garamond"/>
              </a:rPr>
            </a:br>
            <a:r>
              <a:rPr b="0" i="1" lang="id" sz="750" u="none" cap="none" strike="noStrike">
                <a:solidFill>
                  <a:srgbClr val="3F3F3F"/>
                </a:solidFill>
                <a:latin typeface="Garamond"/>
                <a:ea typeface="Garamond"/>
                <a:cs typeface="Garamond"/>
                <a:sym typeface="Garamond"/>
              </a:rPr>
              <a:t>01 November – 10 Desember 2021</a:t>
            </a:r>
            <a:endParaRPr b="0" i="1" sz="750" u="none" cap="none" strike="noStrike">
              <a:solidFill>
                <a:srgbClr val="3F3F3F"/>
              </a:solidFill>
              <a:latin typeface="Arial"/>
              <a:ea typeface="Arial"/>
              <a:cs typeface="Arial"/>
              <a:sym typeface="Arial"/>
            </a:endParaRPr>
          </a:p>
        </p:txBody>
      </p:sp>
      <p:sp>
        <p:nvSpPr>
          <p:cNvPr id="102" name="Google Shape;102;gfcdb1aef05_0_85"/>
          <p:cNvSpPr txBox="1"/>
          <p:nvPr>
            <p:ph idx="12" type="sldNum"/>
          </p:nvPr>
        </p:nvSpPr>
        <p:spPr>
          <a:xfrm>
            <a:off x="8587945" y="4382673"/>
            <a:ext cx="3828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b="0" sz="1400">
              <a:solidFill>
                <a:srgbClr val="000000"/>
              </a:solidFill>
            </a:endParaRPr>
          </a:p>
        </p:txBody>
      </p:sp>
      <p:pic>
        <p:nvPicPr>
          <p:cNvPr id="103" name="Google Shape;103;gfcdb1aef05_0_85"/>
          <p:cNvPicPr preferRelativeResize="0"/>
          <p:nvPr/>
        </p:nvPicPr>
        <p:blipFill rotWithShape="1">
          <a:blip r:embed="rId3">
            <a:alphaModFix/>
          </a:blip>
          <a:srcRect b="0" l="0" r="0" t="0"/>
          <a:stretch/>
        </p:blipFill>
        <p:spPr>
          <a:xfrm>
            <a:off x="8043660" y="4852749"/>
            <a:ext cx="377471" cy="276961"/>
          </a:xfrm>
          <a:prstGeom prst="rect">
            <a:avLst/>
          </a:prstGeom>
          <a:noFill/>
          <a:ln>
            <a:noFill/>
          </a:ln>
        </p:spPr>
      </p:pic>
      <p:pic>
        <p:nvPicPr>
          <p:cNvPr id="104" name="Google Shape;104;gfcdb1aef05_0_85"/>
          <p:cNvPicPr preferRelativeResize="0"/>
          <p:nvPr/>
        </p:nvPicPr>
        <p:blipFill rotWithShape="1">
          <a:blip r:embed="rId4">
            <a:alphaModFix/>
          </a:blip>
          <a:srcRect b="0" l="0" r="0" t="0"/>
          <a:stretch/>
        </p:blipFill>
        <p:spPr>
          <a:xfrm>
            <a:off x="7543885" y="4816472"/>
            <a:ext cx="448596" cy="320043"/>
          </a:xfrm>
          <a:prstGeom prst="rect">
            <a:avLst/>
          </a:prstGeom>
          <a:noFill/>
          <a:ln>
            <a:noFill/>
          </a:ln>
        </p:spPr>
      </p:pic>
      <p:sp>
        <p:nvSpPr>
          <p:cNvPr id="105" name="Google Shape;105;gfcdb1aef05_0_85"/>
          <p:cNvSpPr txBox="1"/>
          <p:nvPr/>
        </p:nvSpPr>
        <p:spPr>
          <a:xfrm>
            <a:off x="451022" y="-29346"/>
            <a:ext cx="3049500" cy="4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50"/>
              <a:buFont typeface="Arial"/>
              <a:buNone/>
            </a:pPr>
            <a:r>
              <a:rPr b="0" i="0" lang="id" sz="750" u="none" cap="none" strike="noStrike">
                <a:solidFill>
                  <a:srgbClr val="000000"/>
                </a:solidFill>
                <a:latin typeface="Arial"/>
                <a:ea typeface="Arial"/>
                <a:cs typeface="Arial"/>
                <a:sym typeface="Arial"/>
              </a:rPr>
              <a:t>Direktorat Jenderal Pendidikan Tinggi, Riset, dan, Teknologi</a:t>
            </a:r>
            <a:endParaRPr b="0" i="0" sz="7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50"/>
              <a:buFont typeface="Arial"/>
              <a:buNone/>
            </a:pPr>
            <a:r>
              <a:rPr b="0" i="0" lang="id" sz="750" u="none" cap="none" strike="noStrike">
                <a:solidFill>
                  <a:srgbClr val="000000"/>
                </a:solidFill>
                <a:latin typeface="Arial"/>
                <a:ea typeface="Arial"/>
                <a:cs typeface="Arial"/>
                <a:sym typeface="Arial"/>
              </a:rPr>
              <a:t>Kementerian Pendidikan, Kebudayaan, Riset, dan Teknologi Republik Indonesia</a:t>
            </a:r>
            <a:endParaRPr b="0" i="0" sz="75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hyperlink" Target="https://data.unicef.org/" TargetMode="External"/><Relationship Id="rId10" Type="http://schemas.openxmlformats.org/officeDocument/2006/relationships/hyperlink" Target="https://data.worldbank.org/" TargetMode="External"/><Relationship Id="rId13" Type="http://schemas.openxmlformats.org/officeDocument/2006/relationships/hyperlink" Target="https://developer.ibm.com/exchanges/data/" TargetMode="External"/><Relationship Id="rId12" Type="http://schemas.openxmlformats.org/officeDocument/2006/relationships/hyperlink" Target="https://www.who.int/data"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ata.go.id/" TargetMode="External"/><Relationship Id="rId4" Type="http://schemas.openxmlformats.org/officeDocument/2006/relationships/hyperlink" Target="https://data.jakarta.go.id/" TargetMode="External"/><Relationship Id="rId9" Type="http://schemas.openxmlformats.org/officeDocument/2006/relationships/hyperlink" Target="https://www.kaggle.com/datasets" TargetMode="External"/><Relationship Id="rId15" Type="http://schemas.openxmlformats.org/officeDocument/2006/relationships/hyperlink" Target="https://www.wikidata.org/" TargetMode="External"/><Relationship Id="rId14" Type="http://schemas.openxmlformats.org/officeDocument/2006/relationships/hyperlink" Target="https://www.dbpedia.org/resources/" TargetMode="External"/><Relationship Id="rId5" Type="http://schemas.openxmlformats.org/officeDocument/2006/relationships/hyperlink" Target="http://data.bandung.go.id/" TargetMode="External"/><Relationship Id="rId6" Type="http://schemas.openxmlformats.org/officeDocument/2006/relationships/hyperlink" Target="https://www.bps.go.id/" TargetMode="External"/><Relationship Id="rId7" Type="http://schemas.openxmlformats.org/officeDocument/2006/relationships/hyperlink" Target="https://tanahair.indonesia.go.id/" TargetMode="External"/><Relationship Id="rId8" Type="http://schemas.openxmlformats.org/officeDocument/2006/relationships/hyperlink" Target="https://archive.ics.uci.edu/ml/index.ph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atasetsearch.research.google.com/" TargetMode="Externa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7.png"/><Relationship Id="rId4" Type="http://schemas.openxmlformats.org/officeDocument/2006/relationships/image" Target="../media/image33.png"/><Relationship Id="rId5"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github.com/Kaggle/kaggle-api"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55.png"/><Relationship Id="rId5"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data.bandung.go.id/" TargetMode="External"/><Relationship Id="rId4" Type="http://schemas.openxmlformats.org/officeDocument/2006/relationships/hyperlink" Target="https://docs.ckan.org/" TargetMode="External"/><Relationship Id="rId5"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data.bandung.go.id/api/3/action/package_list" TargetMode="Externa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hyperlink" Target="http://data.bandung.go.id/api/3/action/package_search"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data.bandung.go.id/api/3/action/package_show" TargetMode="Externa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3.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3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realpython.com/beautiful-soup-web-scraper-pyth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medium.com/analytics-vidhya/importing-data-from-a-mysql-database-into-pandas-data-frame-a06e392d27d7"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66.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80.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76.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79.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77.png"/><Relationship Id="rId4" Type="http://schemas.openxmlformats.org/officeDocument/2006/relationships/image" Target="../media/image81.png"/><Relationship Id="rId5"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9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92.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idx="1" type="subTitle"/>
          </p:nvPr>
        </p:nvSpPr>
        <p:spPr>
          <a:xfrm>
            <a:off x="263767" y="2427193"/>
            <a:ext cx="1761981" cy="219326"/>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id"/>
              <a:t>Pertemuan ke-5</a:t>
            </a:r>
            <a:endParaRPr/>
          </a:p>
        </p:txBody>
      </p:sp>
      <p:sp>
        <p:nvSpPr>
          <p:cNvPr id="170" name="Google Shape;170;p1"/>
          <p:cNvSpPr txBox="1"/>
          <p:nvPr>
            <p:ph type="ctrTitle"/>
          </p:nvPr>
        </p:nvSpPr>
        <p:spPr>
          <a:xfrm>
            <a:off x="300918" y="3431122"/>
            <a:ext cx="5835000" cy="693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Garamond"/>
              <a:buNone/>
            </a:pPr>
            <a:r>
              <a:rPr lang="id" sz="3200"/>
              <a:t>Data Understanding 1: Mengumpulkan Data, Menelaah Data dengan Metode Statistik</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Apa itu telaah data (</a:t>
            </a:r>
            <a:r>
              <a:rPr i="1" lang="id"/>
              <a:t>data understanding</a:t>
            </a:r>
            <a:r>
              <a:rPr lang="id"/>
              <a:t>)?</a:t>
            </a:r>
            <a:endParaRPr/>
          </a:p>
        </p:txBody>
      </p:sp>
      <p:sp>
        <p:nvSpPr>
          <p:cNvPr id="245" name="Google Shape;245;p4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262626"/>
              </a:buClr>
              <a:buSzPts val="1400"/>
              <a:buChar char="●"/>
            </a:pPr>
            <a:r>
              <a:rPr lang="id"/>
              <a:t>Dilakukan setelah problem bisnis telah didefinisikan sebagai hasil tahapan business understanding.</a:t>
            </a:r>
            <a:endParaRPr/>
          </a:p>
          <a:p>
            <a:pPr indent="-317500" lvl="0" marL="457200" rtl="0" algn="l">
              <a:lnSpc>
                <a:spcPct val="115000"/>
              </a:lnSpc>
              <a:spcBef>
                <a:spcPts val="0"/>
              </a:spcBef>
              <a:spcAft>
                <a:spcPts val="0"/>
              </a:spcAft>
              <a:buClr>
                <a:srgbClr val="262626"/>
              </a:buClr>
              <a:buSzPts val="1400"/>
              <a:buChar char="●"/>
            </a:pPr>
            <a:r>
              <a:rPr lang="id"/>
              <a:t>Tujuan: mendapatkan gambaran utuh atas data.</a:t>
            </a:r>
            <a:endParaRPr/>
          </a:p>
          <a:p>
            <a:pPr indent="-317500" lvl="0" marL="457200" rtl="0" algn="l">
              <a:lnSpc>
                <a:spcPct val="115000"/>
              </a:lnSpc>
              <a:spcBef>
                <a:spcPts val="0"/>
              </a:spcBef>
              <a:spcAft>
                <a:spcPts val="0"/>
              </a:spcAft>
              <a:buClr>
                <a:srgbClr val="262626"/>
              </a:buClr>
              <a:buSzPts val="1400"/>
              <a:buChar char="●"/>
            </a:pPr>
            <a:r>
              <a:rPr lang="id"/>
              <a:t>Dilanjutkan ke persiapan data (data preparation), jika pemahaman awal data cukup atau kembali ke business understanding jika definisi permasalahan bisnis harus direvisi.</a:t>
            </a:r>
            <a:endParaRPr/>
          </a:p>
        </p:txBody>
      </p:sp>
      <p:sp>
        <p:nvSpPr>
          <p:cNvPr id="246" name="Google Shape;246;p44"/>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247" name="Google Shape;247;p44"/>
          <p:cNvPicPr preferRelativeResize="0"/>
          <p:nvPr/>
        </p:nvPicPr>
        <p:blipFill rotWithShape="1">
          <a:blip r:embed="rId3">
            <a:alphaModFix/>
          </a:blip>
          <a:srcRect b="0" l="0" r="0" t="0"/>
          <a:stretch/>
        </p:blipFill>
        <p:spPr>
          <a:xfrm>
            <a:off x="4935474" y="1012288"/>
            <a:ext cx="3835550" cy="3696775"/>
          </a:xfrm>
          <a:prstGeom prst="rect">
            <a:avLst/>
          </a:prstGeom>
          <a:noFill/>
          <a:ln>
            <a:noFill/>
          </a:ln>
        </p:spPr>
      </p:pic>
      <p:sp>
        <p:nvSpPr>
          <p:cNvPr id="248" name="Google Shape;248;p44"/>
          <p:cNvSpPr/>
          <p:nvPr/>
        </p:nvSpPr>
        <p:spPr>
          <a:xfrm rot="-4088056">
            <a:off x="7716088" y="1074193"/>
            <a:ext cx="1377929" cy="367765"/>
          </a:xfrm>
          <a:prstGeom prst="leftArrow">
            <a:avLst>
              <a:gd fmla="val 30409" name="adj1"/>
              <a:gd fmla="val 85080" name="adj2"/>
            </a:avLst>
          </a:prstGeom>
          <a:gradFill>
            <a:gsLst>
              <a:gs pos="0">
                <a:srgbClr val="8D8D8D"/>
              </a:gs>
              <a:gs pos="50000">
                <a:schemeClr val="accent4"/>
              </a:gs>
              <a:gs pos="100000">
                <a:srgbClr val="707070"/>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 name="Google Shape;249;p44"/>
          <p:cNvSpPr/>
          <p:nvPr/>
        </p:nvSpPr>
        <p:spPr>
          <a:xfrm>
            <a:off x="7243775" y="1607350"/>
            <a:ext cx="1221600" cy="1050000"/>
          </a:xfrm>
          <a:prstGeom prst="ellipse">
            <a:avLst/>
          </a:prstGeom>
          <a:solidFill>
            <a:srgbClr val="000000">
              <a:alpha val="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Mengapa perlu data understanding?</a:t>
            </a:r>
            <a:endParaRPr/>
          </a:p>
        </p:txBody>
      </p:sp>
      <p:sp>
        <p:nvSpPr>
          <p:cNvPr id="255" name="Google Shape;255;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a:bodyPr>
          <a:lstStyle/>
          <a:p>
            <a:pPr indent="-342958" lvl="0" marL="457200" rtl="0" algn="l">
              <a:lnSpc>
                <a:spcPct val="115000"/>
              </a:lnSpc>
              <a:spcBef>
                <a:spcPts val="0"/>
              </a:spcBef>
              <a:spcAft>
                <a:spcPts val="0"/>
              </a:spcAft>
              <a:buClr>
                <a:srgbClr val="262626"/>
              </a:buClr>
              <a:buSzPct val="92664"/>
              <a:buChar char="●"/>
            </a:pPr>
            <a:r>
              <a:rPr lang="id"/>
              <a:t>Data = bahan mentah solusi AI</a:t>
            </a:r>
            <a:endParaRPr/>
          </a:p>
          <a:p>
            <a:pPr indent="-342958" lvl="0" marL="457200" rtl="0" algn="l">
              <a:lnSpc>
                <a:spcPct val="115000"/>
              </a:lnSpc>
              <a:spcBef>
                <a:spcPts val="0"/>
              </a:spcBef>
              <a:spcAft>
                <a:spcPts val="0"/>
              </a:spcAft>
              <a:buClr>
                <a:srgbClr val="262626"/>
              </a:buClr>
              <a:buSzPct val="92664"/>
              <a:buChar char="●"/>
            </a:pPr>
            <a:r>
              <a:rPr lang="id"/>
              <a:t>Data dari masing-masing sumber belum tentu dapat langsung dipakai karena:</a:t>
            </a:r>
            <a:endParaRPr/>
          </a:p>
          <a:p>
            <a:pPr indent="-317500" lvl="1" marL="914400" rtl="0" algn="l">
              <a:lnSpc>
                <a:spcPct val="115000"/>
              </a:lnSpc>
              <a:spcBef>
                <a:spcPts val="0"/>
              </a:spcBef>
              <a:spcAft>
                <a:spcPts val="0"/>
              </a:spcAft>
              <a:buClr>
                <a:srgbClr val="262626"/>
              </a:buClr>
              <a:buSzPct val="94594"/>
              <a:buChar char="○"/>
            </a:pPr>
            <a:r>
              <a:rPr lang="id"/>
              <a:t>maksud dan tujuan data berbeda-beda</a:t>
            </a:r>
            <a:endParaRPr/>
          </a:p>
          <a:p>
            <a:pPr indent="-317500" lvl="1" marL="914400" rtl="0" algn="l">
              <a:lnSpc>
                <a:spcPct val="115000"/>
              </a:lnSpc>
              <a:spcBef>
                <a:spcPts val="0"/>
              </a:spcBef>
              <a:spcAft>
                <a:spcPts val="0"/>
              </a:spcAft>
              <a:buClr>
                <a:srgbClr val="262626"/>
              </a:buClr>
              <a:buSzPct val="94594"/>
              <a:buChar char="○"/>
            </a:pPr>
            <a:r>
              <a:rPr lang="id"/>
              <a:t>keadaan asal terpisah-pisah atau justru terintegrasi secara ketat.</a:t>
            </a:r>
            <a:endParaRPr/>
          </a:p>
          <a:p>
            <a:pPr indent="-317500" lvl="1" marL="914400" rtl="0" algn="l">
              <a:lnSpc>
                <a:spcPct val="115000"/>
              </a:lnSpc>
              <a:spcBef>
                <a:spcPts val="0"/>
              </a:spcBef>
              <a:spcAft>
                <a:spcPts val="0"/>
              </a:spcAft>
              <a:buClr>
                <a:srgbClr val="262626"/>
              </a:buClr>
              <a:buSzPct val="94594"/>
              <a:buChar char="○"/>
            </a:pPr>
            <a:r>
              <a:rPr lang="id"/>
              <a:t>tingkat kekayaan (</a:t>
            </a:r>
            <a:r>
              <a:rPr i="1" lang="id"/>
              <a:t>richness</a:t>
            </a:r>
            <a:r>
              <a:rPr lang="id"/>
              <a:t>) berbeda-beda</a:t>
            </a:r>
            <a:endParaRPr/>
          </a:p>
          <a:p>
            <a:pPr indent="-317500" lvl="1" marL="914400" rtl="0" algn="l">
              <a:lnSpc>
                <a:spcPct val="115000"/>
              </a:lnSpc>
              <a:spcBef>
                <a:spcPts val="0"/>
              </a:spcBef>
              <a:spcAft>
                <a:spcPts val="0"/>
              </a:spcAft>
              <a:buClr>
                <a:srgbClr val="262626"/>
              </a:buClr>
              <a:buSzPct val="94594"/>
              <a:buChar char="○"/>
            </a:pPr>
            <a:r>
              <a:rPr lang="id"/>
              <a:t>tingkat keandalan (</a:t>
            </a:r>
            <a:r>
              <a:rPr i="1" lang="id"/>
              <a:t>reliability</a:t>
            </a:r>
            <a:r>
              <a:rPr lang="id"/>
              <a:t>) berbeda-beda</a:t>
            </a:r>
            <a:endParaRPr/>
          </a:p>
          <a:p>
            <a:pPr indent="-342958" lvl="0" marL="457200" rtl="0" algn="l">
              <a:lnSpc>
                <a:spcPct val="115000"/>
              </a:lnSpc>
              <a:spcBef>
                <a:spcPts val="0"/>
              </a:spcBef>
              <a:spcAft>
                <a:spcPts val="0"/>
              </a:spcAft>
              <a:buClr>
                <a:srgbClr val="262626"/>
              </a:buClr>
              <a:buSzPct val="92664"/>
              <a:buChar char="●"/>
            </a:pPr>
            <a:r>
              <a:rPr lang="id"/>
              <a:t>Data understanding memberikan gambaran awal tentang:</a:t>
            </a:r>
            <a:endParaRPr/>
          </a:p>
          <a:p>
            <a:pPr indent="-317500" lvl="1" marL="914400" rtl="0" algn="l">
              <a:lnSpc>
                <a:spcPct val="115000"/>
              </a:lnSpc>
              <a:spcBef>
                <a:spcPts val="0"/>
              </a:spcBef>
              <a:spcAft>
                <a:spcPts val="0"/>
              </a:spcAft>
              <a:buClr>
                <a:srgbClr val="262626"/>
              </a:buClr>
              <a:buSzPct val="94594"/>
              <a:buChar char="○"/>
            </a:pPr>
            <a:r>
              <a:rPr lang="id"/>
              <a:t>kekuatan data</a:t>
            </a:r>
            <a:endParaRPr/>
          </a:p>
          <a:p>
            <a:pPr indent="-317500" lvl="1" marL="914400" rtl="0" algn="l">
              <a:lnSpc>
                <a:spcPct val="115000"/>
              </a:lnSpc>
              <a:spcBef>
                <a:spcPts val="0"/>
              </a:spcBef>
              <a:spcAft>
                <a:spcPts val="0"/>
              </a:spcAft>
              <a:buClr>
                <a:srgbClr val="262626"/>
              </a:buClr>
              <a:buSzPct val="94594"/>
              <a:buChar char="○"/>
            </a:pPr>
            <a:r>
              <a:rPr lang="id"/>
              <a:t>kekurangan dan batasan penggunaan data</a:t>
            </a:r>
            <a:endParaRPr/>
          </a:p>
          <a:p>
            <a:pPr indent="-317500" lvl="1" marL="914400" rtl="0" algn="l">
              <a:lnSpc>
                <a:spcPct val="115000"/>
              </a:lnSpc>
              <a:spcBef>
                <a:spcPts val="0"/>
              </a:spcBef>
              <a:spcAft>
                <a:spcPts val="0"/>
              </a:spcAft>
              <a:buClr>
                <a:srgbClr val="262626"/>
              </a:buClr>
              <a:buSzPct val="94594"/>
              <a:buChar char="○"/>
            </a:pPr>
            <a:r>
              <a:rPr lang="id"/>
              <a:t>tingkat kesesuaian data dengan masalah bisnis yang akan dipecahkan</a:t>
            </a:r>
            <a:endParaRPr/>
          </a:p>
          <a:p>
            <a:pPr indent="-317500" lvl="1" marL="914400" rtl="0" algn="l">
              <a:lnSpc>
                <a:spcPct val="115000"/>
              </a:lnSpc>
              <a:spcBef>
                <a:spcPts val="0"/>
              </a:spcBef>
              <a:spcAft>
                <a:spcPts val="0"/>
              </a:spcAft>
              <a:buClr>
                <a:srgbClr val="262626"/>
              </a:buClr>
              <a:buSzPct val="94594"/>
              <a:buChar char="○"/>
            </a:pPr>
            <a:r>
              <a:rPr lang="id"/>
              <a:t>ketersediaan data (terbuka/tertutup, biaya akses, dsb.)</a:t>
            </a:r>
            <a:endParaRPr/>
          </a:p>
        </p:txBody>
      </p:sp>
      <p:sp>
        <p:nvSpPr>
          <p:cNvPr id="256" name="Google Shape;256;p45"/>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Bagian-bagian proses telaah data</a:t>
            </a:r>
            <a:endParaRPr/>
          </a:p>
        </p:txBody>
      </p:sp>
      <p:sp>
        <p:nvSpPr>
          <p:cNvPr id="262" name="Google Shape;262;p46"/>
          <p:cNvSpPr txBox="1"/>
          <p:nvPr>
            <p:ph idx="1" type="body"/>
          </p:nvPr>
        </p:nvSpPr>
        <p:spPr>
          <a:xfrm>
            <a:off x="311700" y="1152475"/>
            <a:ext cx="6947841" cy="34164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Clr>
                <a:srgbClr val="262626"/>
              </a:buClr>
              <a:buSzPts val="1800"/>
              <a:buNone/>
            </a:pPr>
            <a:r>
              <a:t/>
            </a:r>
            <a:endParaRPr/>
          </a:p>
        </p:txBody>
      </p:sp>
      <p:sp>
        <p:nvSpPr>
          <p:cNvPr id="263" name="Google Shape;263;p46"/>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grpSp>
        <p:nvGrpSpPr>
          <p:cNvPr id="264" name="Google Shape;264;p46"/>
          <p:cNvGrpSpPr/>
          <p:nvPr/>
        </p:nvGrpSpPr>
        <p:grpSpPr>
          <a:xfrm>
            <a:off x="311700" y="1152476"/>
            <a:ext cx="6947841" cy="3437796"/>
            <a:chOff x="0" y="1"/>
            <a:chExt cx="6947841" cy="3437796"/>
          </a:xfrm>
        </p:grpSpPr>
        <p:sp>
          <p:nvSpPr>
            <p:cNvPr id="265" name="Google Shape;265;p46"/>
            <p:cNvSpPr/>
            <p:nvPr/>
          </p:nvSpPr>
          <p:spPr>
            <a:xfrm>
              <a:off x="0" y="1"/>
              <a:ext cx="6947841" cy="76752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6"/>
            <p:cNvSpPr txBox="1"/>
            <p:nvPr/>
          </p:nvSpPr>
          <p:spPr>
            <a:xfrm>
              <a:off x="37467" y="37468"/>
              <a:ext cx="6872907"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id" sz="2000" u="none" cap="none" strike="noStrike">
                  <a:solidFill>
                    <a:schemeClr val="lt1"/>
                  </a:solidFill>
                  <a:latin typeface="Arial"/>
                  <a:ea typeface="Arial"/>
                  <a:cs typeface="Arial"/>
                  <a:sym typeface="Arial"/>
                </a:rPr>
                <a:t>Identifikasi "titik sentuh" data dengan proses bisnis</a:t>
              </a:r>
              <a:endParaRPr b="0" i="0" sz="2000" u="none" cap="none" strike="noStrike">
                <a:solidFill>
                  <a:schemeClr val="lt1"/>
                </a:solidFill>
                <a:latin typeface="Arial"/>
                <a:ea typeface="Arial"/>
                <a:cs typeface="Arial"/>
                <a:sym typeface="Arial"/>
              </a:endParaRPr>
            </a:p>
          </p:txBody>
        </p:sp>
        <p:sp>
          <p:nvSpPr>
            <p:cNvPr id="267" name="Google Shape;267;p46"/>
            <p:cNvSpPr/>
            <p:nvPr/>
          </p:nvSpPr>
          <p:spPr>
            <a:xfrm>
              <a:off x="0" y="899077"/>
              <a:ext cx="6947841" cy="767520"/>
            </a:xfrm>
            <a:prstGeom prst="roundRect">
              <a:avLst>
                <a:gd fmla="val 16667"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6"/>
            <p:cNvSpPr txBox="1"/>
            <p:nvPr/>
          </p:nvSpPr>
          <p:spPr>
            <a:xfrm>
              <a:off x="37467" y="936544"/>
              <a:ext cx="6872907"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id" sz="2000" u="none" cap="none" strike="noStrike">
                  <a:solidFill>
                    <a:schemeClr val="lt1"/>
                  </a:solidFill>
                  <a:latin typeface="Arial"/>
                  <a:ea typeface="Arial"/>
                  <a:cs typeface="Arial"/>
                  <a:sym typeface="Arial"/>
                </a:rPr>
                <a:t>Penentuan sumber utama data dan cara aksesnya</a:t>
              </a:r>
              <a:endParaRPr b="0" i="0" sz="2000" u="none" cap="none" strike="noStrike">
                <a:solidFill>
                  <a:schemeClr val="lt1"/>
                </a:solidFill>
                <a:latin typeface="Arial"/>
                <a:ea typeface="Arial"/>
                <a:cs typeface="Arial"/>
                <a:sym typeface="Arial"/>
              </a:endParaRPr>
            </a:p>
          </p:txBody>
        </p:sp>
        <p:sp>
          <p:nvSpPr>
            <p:cNvPr id="269" name="Google Shape;269;p46"/>
            <p:cNvSpPr/>
            <p:nvPr/>
          </p:nvSpPr>
          <p:spPr>
            <a:xfrm>
              <a:off x="0" y="1784677"/>
              <a:ext cx="6947841" cy="767520"/>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6"/>
            <p:cNvSpPr txBox="1"/>
            <p:nvPr/>
          </p:nvSpPr>
          <p:spPr>
            <a:xfrm>
              <a:off x="37467" y="1822144"/>
              <a:ext cx="6872907"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id" sz="2000" u="none" cap="none" strike="noStrike">
                  <a:solidFill>
                    <a:schemeClr val="lt1"/>
                  </a:solidFill>
                  <a:latin typeface="Arial"/>
                  <a:ea typeface="Arial"/>
                  <a:cs typeface="Arial"/>
                  <a:sym typeface="Arial"/>
                </a:rPr>
                <a:t>Asesmen nilai tambah bisnis dari data</a:t>
              </a:r>
              <a:endParaRPr b="0" i="0" sz="1400" u="none" cap="none" strike="noStrike">
                <a:solidFill>
                  <a:srgbClr val="000000"/>
                </a:solidFill>
                <a:latin typeface="Arial"/>
                <a:ea typeface="Arial"/>
                <a:cs typeface="Arial"/>
                <a:sym typeface="Arial"/>
              </a:endParaRPr>
            </a:p>
          </p:txBody>
        </p:sp>
        <p:sp>
          <p:nvSpPr>
            <p:cNvPr id="271" name="Google Shape;271;p46"/>
            <p:cNvSpPr/>
            <p:nvPr/>
          </p:nvSpPr>
          <p:spPr>
            <a:xfrm>
              <a:off x="0" y="2670277"/>
              <a:ext cx="6947841" cy="767520"/>
            </a:xfrm>
            <a:prstGeom prst="roundRect">
              <a:avLst>
                <a:gd fmla="val 16667" name="adj"/>
              </a:avLst>
            </a:prstGeom>
            <a:solidFill>
              <a:schemeClr val="accent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6"/>
            <p:cNvSpPr txBox="1"/>
            <p:nvPr/>
          </p:nvSpPr>
          <p:spPr>
            <a:xfrm>
              <a:off x="37467" y="2707744"/>
              <a:ext cx="6872907"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id" sz="2000" u="none" cap="none" strike="noStrike">
                  <a:solidFill>
                    <a:schemeClr val="lt1"/>
                  </a:solidFill>
                  <a:latin typeface="Arial"/>
                  <a:ea typeface="Arial"/>
                  <a:cs typeface="Arial"/>
                  <a:sym typeface="Arial"/>
                </a:rPr>
                <a:t>Identifikasi sumber data tambahan untuk perbaikan</a:t>
              </a:r>
              <a:endParaRPr b="0" i="0" sz="2000" u="none" cap="none" strike="noStrik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p:nvPr/>
        </p:nvSpPr>
        <p:spPr>
          <a:xfrm>
            <a:off x="457200" y="205200"/>
            <a:ext cx="8226360" cy="85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rPr b="0" i="0" lang="id" sz="4000" u="none" cap="none" strike="noStrike">
                <a:solidFill>
                  <a:srgbClr val="000000"/>
                </a:solidFill>
                <a:latin typeface="Lato Black"/>
                <a:ea typeface="Lato Black"/>
                <a:cs typeface="Lato Black"/>
                <a:sym typeface="Lato Black"/>
              </a:rPr>
              <a:t>Data Understanding</a:t>
            </a:r>
            <a:endParaRPr b="0" i="0" sz="4000" u="none" cap="none" strike="noStrike">
              <a:solidFill>
                <a:srgbClr val="000000"/>
              </a:solidFill>
              <a:latin typeface="Arial"/>
              <a:ea typeface="Arial"/>
              <a:cs typeface="Arial"/>
              <a:sym typeface="Arial"/>
            </a:endParaRPr>
          </a:p>
        </p:txBody>
      </p:sp>
      <p:sp>
        <p:nvSpPr>
          <p:cNvPr id="278" name="Google Shape;278;p47"/>
          <p:cNvSpPr/>
          <p:nvPr/>
        </p:nvSpPr>
        <p:spPr>
          <a:xfrm>
            <a:off x="181080" y="1506600"/>
            <a:ext cx="4692600" cy="516240"/>
          </a:xfrm>
          <a:prstGeom prst="rect">
            <a:avLst/>
          </a:prstGeom>
          <a:solidFill>
            <a:srgbClr val="DEE6E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7"/>
          <p:cNvSpPr/>
          <p:nvPr/>
        </p:nvSpPr>
        <p:spPr>
          <a:xfrm>
            <a:off x="181080" y="1272600"/>
            <a:ext cx="4692600" cy="231120"/>
          </a:xfrm>
          <a:prstGeom prst="rect">
            <a:avLst/>
          </a:prstGeom>
          <a:solidFill>
            <a:srgbClr val="CCCCCC"/>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200"/>
              <a:buFont typeface="Arial"/>
              <a:buNone/>
            </a:pPr>
            <a:r>
              <a:rPr b="0" i="0" lang="id" sz="1200" u="none" cap="none" strike="noStrike">
                <a:solidFill>
                  <a:srgbClr val="000000"/>
                </a:solidFill>
                <a:latin typeface="Lato"/>
                <a:ea typeface="Lato"/>
                <a:cs typeface="Lato"/>
                <a:sym typeface="Lato"/>
              </a:rPr>
              <a:t>Data Collection Report</a:t>
            </a:r>
            <a:endParaRPr b="0" i="0" sz="1200" u="none" cap="none" strike="noStrike">
              <a:solidFill>
                <a:srgbClr val="000000"/>
              </a:solidFill>
              <a:latin typeface="Arial"/>
              <a:ea typeface="Arial"/>
              <a:cs typeface="Arial"/>
              <a:sym typeface="Arial"/>
            </a:endParaRPr>
          </a:p>
        </p:txBody>
      </p:sp>
      <p:sp>
        <p:nvSpPr>
          <p:cNvPr id="280" name="Google Shape;280;p47"/>
          <p:cNvSpPr/>
          <p:nvPr/>
        </p:nvSpPr>
        <p:spPr>
          <a:xfrm>
            <a:off x="181080" y="2355120"/>
            <a:ext cx="4692600" cy="516240"/>
          </a:xfrm>
          <a:prstGeom prst="rect">
            <a:avLst/>
          </a:prstGeom>
          <a:solidFill>
            <a:srgbClr val="DDE8CB"/>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7"/>
          <p:cNvSpPr/>
          <p:nvPr/>
        </p:nvSpPr>
        <p:spPr>
          <a:xfrm>
            <a:off x="181080" y="2121120"/>
            <a:ext cx="4692600" cy="231120"/>
          </a:xfrm>
          <a:prstGeom prst="rect">
            <a:avLst/>
          </a:prstGeom>
          <a:solidFill>
            <a:srgbClr val="CCCCCC"/>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200"/>
              <a:buFont typeface="Arial"/>
              <a:buNone/>
            </a:pPr>
            <a:r>
              <a:rPr b="0" i="0" lang="id" sz="1200" u="none" cap="none" strike="noStrike">
                <a:solidFill>
                  <a:srgbClr val="000000"/>
                </a:solidFill>
                <a:latin typeface="Lato"/>
                <a:ea typeface="Lato"/>
                <a:cs typeface="Lato"/>
                <a:sym typeface="Lato"/>
              </a:rPr>
              <a:t>Data Description Report</a:t>
            </a:r>
            <a:endParaRPr b="0" i="0" sz="1200" u="none" cap="none" strike="noStrike">
              <a:solidFill>
                <a:srgbClr val="000000"/>
              </a:solidFill>
              <a:latin typeface="Arial"/>
              <a:ea typeface="Arial"/>
              <a:cs typeface="Arial"/>
              <a:sym typeface="Arial"/>
            </a:endParaRPr>
          </a:p>
        </p:txBody>
      </p:sp>
      <p:sp>
        <p:nvSpPr>
          <p:cNvPr id="282" name="Google Shape;282;p47"/>
          <p:cNvSpPr/>
          <p:nvPr/>
        </p:nvSpPr>
        <p:spPr>
          <a:xfrm>
            <a:off x="195840" y="3212640"/>
            <a:ext cx="4685040" cy="516240"/>
          </a:xfrm>
          <a:prstGeom prst="rect">
            <a:avLst/>
          </a:prstGeom>
          <a:solidFill>
            <a:srgbClr val="FFDBB6"/>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7"/>
          <p:cNvSpPr/>
          <p:nvPr/>
        </p:nvSpPr>
        <p:spPr>
          <a:xfrm>
            <a:off x="195840" y="2978640"/>
            <a:ext cx="4685040" cy="231120"/>
          </a:xfrm>
          <a:prstGeom prst="rect">
            <a:avLst/>
          </a:prstGeom>
          <a:solidFill>
            <a:srgbClr val="CCCCCC"/>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200"/>
              <a:buFont typeface="Arial"/>
              <a:buNone/>
            </a:pPr>
            <a:r>
              <a:rPr b="0" i="0" lang="id" sz="1200" u="none" cap="none" strike="noStrike">
                <a:solidFill>
                  <a:srgbClr val="000000"/>
                </a:solidFill>
                <a:latin typeface="Lato"/>
                <a:ea typeface="Lato"/>
                <a:cs typeface="Lato"/>
                <a:sym typeface="Lato"/>
              </a:rPr>
              <a:t>Data Exploration Report</a:t>
            </a:r>
            <a:endParaRPr b="0" i="0" sz="1200" u="none" cap="none" strike="noStrike">
              <a:solidFill>
                <a:srgbClr val="000000"/>
              </a:solidFill>
              <a:latin typeface="Arial"/>
              <a:ea typeface="Arial"/>
              <a:cs typeface="Arial"/>
              <a:sym typeface="Arial"/>
            </a:endParaRPr>
          </a:p>
        </p:txBody>
      </p:sp>
      <p:sp>
        <p:nvSpPr>
          <p:cNvPr id="284" name="Google Shape;284;p47"/>
          <p:cNvSpPr/>
          <p:nvPr/>
        </p:nvSpPr>
        <p:spPr>
          <a:xfrm>
            <a:off x="195840" y="4095720"/>
            <a:ext cx="4692600" cy="516240"/>
          </a:xfrm>
          <a:prstGeom prst="rect">
            <a:avLst/>
          </a:prstGeom>
          <a:solidFill>
            <a:srgbClr val="B7B3CA"/>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7"/>
          <p:cNvSpPr/>
          <p:nvPr/>
        </p:nvSpPr>
        <p:spPr>
          <a:xfrm>
            <a:off x="195840" y="3861720"/>
            <a:ext cx="4692600" cy="231120"/>
          </a:xfrm>
          <a:prstGeom prst="rect">
            <a:avLst/>
          </a:prstGeom>
          <a:solidFill>
            <a:srgbClr val="CCCCCC"/>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200"/>
              <a:buFont typeface="Arial"/>
              <a:buNone/>
            </a:pPr>
            <a:r>
              <a:rPr b="0" i="0" lang="id" sz="1200" u="none" cap="none" strike="noStrike">
                <a:solidFill>
                  <a:srgbClr val="000000"/>
                </a:solidFill>
                <a:latin typeface="Lato"/>
                <a:ea typeface="Lato"/>
                <a:cs typeface="Lato"/>
                <a:sym typeface="Lato"/>
              </a:rPr>
              <a:t>Data Quality Report</a:t>
            </a:r>
            <a:endParaRPr b="0" i="0" sz="1200" u="none" cap="none" strike="noStrike">
              <a:solidFill>
                <a:srgbClr val="000000"/>
              </a:solidFill>
              <a:latin typeface="Arial"/>
              <a:ea typeface="Arial"/>
              <a:cs typeface="Arial"/>
              <a:sym typeface="Arial"/>
            </a:endParaRPr>
          </a:p>
        </p:txBody>
      </p:sp>
      <p:sp>
        <p:nvSpPr>
          <p:cNvPr id="286" name="Google Shape;286;p47"/>
          <p:cNvSpPr/>
          <p:nvPr/>
        </p:nvSpPr>
        <p:spPr>
          <a:xfrm>
            <a:off x="250560" y="1575720"/>
            <a:ext cx="866520" cy="387000"/>
          </a:xfrm>
          <a:prstGeom prst="rect">
            <a:avLst/>
          </a:prstGeom>
          <a:solidFill>
            <a:srgbClr val="EEEEE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7"/>
          <p:cNvSpPr/>
          <p:nvPr/>
        </p:nvSpPr>
        <p:spPr>
          <a:xfrm>
            <a:off x="1175040" y="1575720"/>
            <a:ext cx="866520" cy="387000"/>
          </a:xfrm>
          <a:prstGeom prst="rect">
            <a:avLst/>
          </a:prstGeom>
          <a:solidFill>
            <a:srgbClr val="EEEEE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7"/>
          <p:cNvSpPr/>
          <p:nvPr/>
        </p:nvSpPr>
        <p:spPr>
          <a:xfrm>
            <a:off x="2105280" y="1567080"/>
            <a:ext cx="866520" cy="387000"/>
          </a:xfrm>
          <a:prstGeom prst="rect">
            <a:avLst/>
          </a:prstGeom>
          <a:solidFill>
            <a:srgbClr val="EEEEE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7"/>
          <p:cNvSpPr/>
          <p:nvPr/>
        </p:nvSpPr>
        <p:spPr>
          <a:xfrm>
            <a:off x="1169280" y="2415600"/>
            <a:ext cx="866880" cy="387000"/>
          </a:xfrm>
          <a:prstGeom prst="rect">
            <a:avLst/>
          </a:prstGeom>
          <a:solidFill>
            <a:srgbClr val="EEEEE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7"/>
          <p:cNvSpPr/>
          <p:nvPr/>
        </p:nvSpPr>
        <p:spPr>
          <a:xfrm>
            <a:off x="250560" y="2424240"/>
            <a:ext cx="866520" cy="387000"/>
          </a:xfrm>
          <a:prstGeom prst="rect">
            <a:avLst/>
          </a:prstGeom>
          <a:solidFill>
            <a:srgbClr val="EEEEE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7"/>
          <p:cNvSpPr/>
          <p:nvPr/>
        </p:nvSpPr>
        <p:spPr>
          <a:xfrm>
            <a:off x="2095560" y="2415600"/>
            <a:ext cx="866880" cy="387000"/>
          </a:xfrm>
          <a:prstGeom prst="rect">
            <a:avLst/>
          </a:prstGeom>
          <a:solidFill>
            <a:srgbClr val="EEEEE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7"/>
          <p:cNvSpPr/>
          <p:nvPr/>
        </p:nvSpPr>
        <p:spPr>
          <a:xfrm>
            <a:off x="1192320" y="3272760"/>
            <a:ext cx="866520" cy="387000"/>
          </a:xfrm>
          <a:prstGeom prst="rect">
            <a:avLst/>
          </a:prstGeom>
          <a:solidFill>
            <a:srgbClr val="EEEEE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7"/>
          <p:cNvSpPr/>
          <p:nvPr/>
        </p:nvSpPr>
        <p:spPr>
          <a:xfrm>
            <a:off x="273600" y="3281400"/>
            <a:ext cx="866520" cy="387000"/>
          </a:xfrm>
          <a:prstGeom prst="rect">
            <a:avLst/>
          </a:prstGeom>
          <a:solidFill>
            <a:srgbClr val="EEEEE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7"/>
          <p:cNvSpPr/>
          <p:nvPr/>
        </p:nvSpPr>
        <p:spPr>
          <a:xfrm>
            <a:off x="1199880" y="4155840"/>
            <a:ext cx="992160" cy="387000"/>
          </a:xfrm>
          <a:prstGeom prst="rect">
            <a:avLst/>
          </a:prstGeom>
          <a:solidFill>
            <a:srgbClr val="EEEEE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7"/>
          <p:cNvSpPr/>
          <p:nvPr/>
        </p:nvSpPr>
        <p:spPr>
          <a:xfrm>
            <a:off x="281160" y="4164480"/>
            <a:ext cx="866520" cy="387000"/>
          </a:xfrm>
          <a:prstGeom prst="rect">
            <a:avLst/>
          </a:prstGeom>
          <a:solidFill>
            <a:srgbClr val="EEEEE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47"/>
          <p:cNvPicPr preferRelativeResize="0"/>
          <p:nvPr/>
        </p:nvPicPr>
        <p:blipFill rotWithShape="1">
          <a:blip r:embed="rId3">
            <a:alphaModFix/>
          </a:blip>
          <a:srcRect b="0" l="0" r="0" t="0"/>
          <a:stretch/>
        </p:blipFill>
        <p:spPr>
          <a:xfrm>
            <a:off x="6001560" y="1311120"/>
            <a:ext cx="2445120" cy="1737720"/>
          </a:xfrm>
          <a:prstGeom prst="rect">
            <a:avLst/>
          </a:prstGeom>
          <a:noFill/>
          <a:ln>
            <a:noFill/>
          </a:ln>
        </p:spPr>
      </p:pic>
      <p:pic>
        <p:nvPicPr>
          <p:cNvPr id="297" name="Google Shape;297;p47"/>
          <p:cNvPicPr preferRelativeResize="0"/>
          <p:nvPr/>
        </p:nvPicPr>
        <p:blipFill rotWithShape="1">
          <a:blip r:embed="rId4">
            <a:alphaModFix/>
          </a:blip>
          <a:srcRect b="0" l="0" r="0" t="0"/>
          <a:stretch/>
        </p:blipFill>
        <p:spPr>
          <a:xfrm>
            <a:off x="5187600" y="3265560"/>
            <a:ext cx="3642840" cy="1287720"/>
          </a:xfrm>
          <a:prstGeom prst="rect">
            <a:avLst/>
          </a:prstGeom>
          <a:noFill/>
          <a:ln>
            <a:noFill/>
          </a:ln>
        </p:spPr>
      </p:pic>
      <p:sp>
        <p:nvSpPr>
          <p:cNvPr id="298" name="Google Shape;298;p47"/>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p:nvPr/>
        </p:nvSpPr>
        <p:spPr>
          <a:xfrm>
            <a:off x="4481050" y="920915"/>
            <a:ext cx="3651000" cy="3816000"/>
          </a:xfrm>
          <a:prstGeom prst="rect">
            <a:avLst/>
          </a:prstGeom>
          <a:solidFill>
            <a:srgbClr val="DDE8CB"/>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8"/>
          <p:cNvSpPr/>
          <p:nvPr/>
        </p:nvSpPr>
        <p:spPr>
          <a:xfrm>
            <a:off x="313748" y="352135"/>
            <a:ext cx="8516400" cy="568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0" i="0" lang="id" sz="2200" u="none" cap="none" strike="noStrike">
                <a:solidFill>
                  <a:srgbClr val="000000"/>
                </a:solidFill>
                <a:latin typeface="Lato Black"/>
                <a:ea typeface="Lato Black"/>
                <a:cs typeface="Lato Black"/>
                <a:sym typeface="Lato Black"/>
              </a:rPr>
              <a:t>Data Understanding Documentation</a:t>
            </a:r>
            <a:endParaRPr b="0" i="0" sz="2200" u="none" cap="none" strike="noStrike">
              <a:solidFill>
                <a:srgbClr val="000000"/>
              </a:solidFill>
              <a:latin typeface="Arial"/>
              <a:ea typeface="Arial"/>
              <a:cs typeface="Arial"/>
              <a:sym typeface="Arial"/>
            </a:endParaRPr>
          </a:p>
        </p:txBody>
      </p:sp>
      <p:sp>
        <p:nvSpPr>
          <p:cNvPr id="305" name="Google Shape;305;p48"/>
          <p:cNvSpPr/>
          <p:nvPr/>
        </p:nvSpPr>
        <p:spPr>
          <a:xfrm>
            <a:off x="129550" y="920925"/>
            <a:ext cx="3651000" cy="3898200"/>
          </a:xfrm>
          <a:prstGeom prst="rect">
            <a:avLst/>
          </a:prstGeom>
          <a:solidFill>
            <a:srgbClr val="DDE8CB"/>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8"/>
          <p:cNvSpPr/>
          <p:nvPr/>
        </p:nvSpPr>
        <p:spPr>
          <a:xfrm>
            <a:off x="321060" y="1007685"/>
            <a:ext cx="3333000" cy="3693600"/>
          </a:xfrm>
          <a:prstGeom prst="rect">
            <a:avLst/>
          </a:prstGeom>
          <a:noFill/>
          <a:ln>
            <a:noFill/>
          </a:ln>
        </p:spPr>
        <p:txBody>
          <a:bodyPr anchorCtr="0" anchor="t" bIns="0" lIns="0" spcFirstLastPara="1" rIns="0" wrap="square" tIns="0">
            <a:normAutofit/>
          </a:bodyPr>
          <a:lstStyle/>
          <a:p>
            <a:pPr indent="-320400" lvl="0" marL="432000" marR="0" rtl="0" algn="l">
              <a:lnSpc>
                <a:spcPct val="80000"/>
              </a:lnSpc>
              <a:spcBef>
                <a:spcPts val="0"/>
              </a:spcBef>
              <a:spcAft>
                <a:spcPts val="0"/>
              </a:spcAft>
              <a:buClr>
                <a:srgbClr val="000000"/>
              </a:buClr>
              <a:buSzPts val="405"/>
              <a:buFont typeface="Noto Sans Symbols"/>
              <a:buChar char="●"/>
            </a:pPr>
            <a:r>
              <a:rPr b="1" i="0" lang="id" sz="900" u="none" cap="none" strike="noStrike">
                <a:solidFill>
                  <a:srgbClr val="002060"/>
                </a:solidFill>
                <a:latin typeface="Lato"/>
                <a:ea typeface="Lato"/>
                <a:cs typeface="Lato"/>
                <a:sym typeface="Lato"/>
              </a:rPr>
              <a:t>Data Collection Report</a:t>
            </a:r>
            <a:endParaRPr b="0" i="0" sz="900"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73"/>
              <a:buFont typeface="Noto Sans Symbols"/>
              <a:buChar char="−"/>
            </a:pPr>
            <a:r>
              <a:rPr b="0" i="0" lang="id" sz="630" u="none" cap="none" strike="noStrike">
                <a:solidFill>
                  <a:srgbClr val="000000"/>
                </a:solidFill>
                <a:latin typeface="Lato"/>
                <a:ea typeface="Lato"/>
                <a:cs typeface="Lato"/>
                <a:sym typeface="Lato"/>
              </a:rPr>
              <a:t>Data Sources  </a:t>
            </a:r>
            <a:endParaRPr b="0" i="0" sz="630" u="none" cap="none" strike="noStrike">
              <a:solidFill>
                <a:srgbClr val="000000"/>
              </a:solidFill>
              <a:latin typeface="Arial"/>
              <a:ea typeface="Arial"/>
              <a:cs typeface="Arial"/>
              <a:sym typeface="Arial"/>
            </a:endParaRPr>
          </a:p>
          <a:p>
            <a:pPr indent="-216000" lvl="3" marL="864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Existing data</a:t>
            </a:r>
            <a:endParaRPr b="0" i="0" sz="630" u="none" cap="none" strike="noStrike">
              <a:solidFill>
                <a:srgbClr val="000000"/>
              </a:solidFill>
              <a:latin typeface="Arial"/>
              <a:ea typeface="Arial"/>
              <a:cs typeface="Arial"/>
              <a:sym typeface="Arial"/>
            </a:endParaRPr>
          </a:p>
          <a:p>
            <a:pPr indent="-216000" lvl="3" marL="864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Purchased Data</a:t>
            </a:r>
            <a:endParaRPr b="0" i="0" sz="630" u="none" cap="none" strike="noStrike">
              <a:solidFill>
                <a:srgbClr val="000000"/>
              </a:solidFill>
              <a:latin typeface="Arial"/>
              <a:ea typeface="Arial"/>
              <a:cs typeface="Arial"/>
              <a:sym typeface="Arial"/>
            </a:endParaRPr>
          </a:p>
          <a:p>
            <a:pPr indent="-216000" lvl="3" marL="864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Additional Data</a:t>
            </a:r>
            <a:endParaRPr b="0" i="0" sz="630" u="none" cap="none" strike="noStrike">
              <a:solidFill>
                <a:srgbClr val="000000"/>
              </a:solidFill>
              <a:latin typeface="Arial"/>
              <a:ea typeface="Arial"/>
              <a:cs typeface="Arial"/>
              <a:sym typeface="Arial"/>
            </a:endParaRPr>
          </a:p>
          <a:p>
            <a:pPr indent="-216000" lvl="2" marL="648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Attribute of data </a:t>
            </a:r>
            <a:endParaRPr b="0" i="0" sz="630" u="none" cap="none" strike="noStrike">
              <a:solidFill>
                <a:srgbClr val="000000"/>
              </a:solidFill>
              <a:latin typeface="Arial"/>
              <a:ea typeface="Arial"/>
              <a:cs typeface="Arial"/>
              <a:sym typeface="Arial"/>
            </a:endParaRPr>
          </a:p>
          <a:p>
            <a:pPr indent="-216000" lvl="2" marL="648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Enough data?</a:t>
            </a:r>
            <a:endParaRPr b="0" i="0" sz="630" u="none" cap="none" strike="noStrike">
              <a:solidFill>
                <a:srgbClr val="000000"/>
              </a:solidFill>
              <a:latin typeface="Arial"/>
              <a:ea typeface="Arial"/>
              <a:cs typeface="Arial"/>
              <a:sym typeface="Arial"/>
            </a:endParaRPr>
          </a:p>
          <a:p>
            <a:pPr indent="-216000" lvl="2" marL="648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Merging various data</a:t>
            </a:r>
            <a:endParaRPr b="0" i="0" sz="630" u="none" cap="none" strike="noStrike">
              <a:solidFill>
                <a:srgbClr val="000000"/>
              </a:solidFill>
              <a:latin typeface="Arial"/>
              <a:ea typeface="Arial"/>
              <a:cs typeface="Arial"/>
              <a:sym typeface="Arial"/>
            </a:endParaRPr>
          </a:p>
          <a:p>
            <a:pPr indent="-320400" lvl="0" marL="432000" marR="0" rtl="0" algn="l">
              <a:lnSpc>
                <a:spcPct val="80000"/>
              </a:lnSpc>
              <a:spcBef>
                <a:spcPts val="1417"/>
              </a:spcBef>
              <a:spcAft>
                <a:spcPts val="0"/>
              </a:spcAft>
              <a:buClr>
                <a:srgbClr val="000000"/>
              </a:buClr>
              <a:buSzPts val="405"/>
              <a:buFont typeface="Noto Sans Symbols"/>
              <a:buChar char="●"/>
            </a:pPr>
            <a:r>
              <a:rPr b="1" i="0" lang="id" sz="900" u="none" cap="none" strike="noStrike">
                <a:solidFill>
                  <a:srgbClr val="002060"/>
                </a:solidFill>
                <a:latin typeface="Lato"/>
                <a:ea typeface="Lato"/>
                <a:cs typeface="Lato"/>
                <a:sym typeface="Lato"/>
              </a:rPr>
              <a:t>Data Description Report</a:t>
            </a:r>
            <a:endParaRPr b="0" i="0" sz="900"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73"/>
              <a:buFont typeface="Noto Sans Symbols"/>
              <a:buChar char="−"/>
            </a:pPr>
            <a:r>
              <a:rPr b="0" i="0" lang="id" sz="630" u="none" cap="none" strike="noStrike">
                <a:solidFill>
                  <a:srgbClr val="000000"/>
                </a:solidFill>
                <a:latin typeface="Lato"/>
                <a:ea typeface="Lato"/>
                <a:cs typeface="Lato"/>
                <a:sym typeface="Lato"/>
              </a:rPr>
              <a:t>Describing Data</a:t>
            </a:r>
            <a:endParaRPr b="0" i="0" sz="630" u="none" cap="none" strike="noStrike">
              <a:solidFill>
                <a:srgbClr val="000000"/>
              </a:solidFill>
              <a:latin typeface="Arial"/>
              <a:ea typeface="Arial"/>
              <a:cs typeface="Arial"/>
              <a:sym typeface="Arial"/>
            </a:endParaRPr>
          </a:p>
          <a:p>
            <a:pPr indent="-216000" lvl="3" marL="864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Amount of Data</a:t>
            </a:r>
            <a:endParaRPr b="0" i="0" sz="630" u="none" cap="none" strike="noStrike">
              <a:solidFill>
                <a:srgbClr val="000000"/>
              </a:solidFill>
              <a:latin typeface="Arial"/>
              <a:ea typeface="Arial"/>
              <a:cs typeface="Arial"/>
              <a:sym typeface="Arial"/>
            </a:endParaRPr>
          </a:p>
          <a:p>
            <a:pPr indent="-216000" lvl="3" marL="864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Value Types</a:t>
            </a:r>
            <a:endParaRPr b="0" i="0" sz="630" u="none" cap="none" strike="noStrike">
              <a:solidFill>
                <a:srgbClr val="000000"/>
              </a:solidFill>
              <a:latin typeface="Arial"/>
              <a:ea typeface="Arial"/>
              <a:cs typeface="Arial"/>
              <a:sym typeface="Arial"/>
            </a:endParaRPr>
          </a:p>
          <a:p>
            <a:pPr indent="-216000" lvl="3" marL="864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Coding Scheme</a:t>
            </a:r>
            <a:endParaRPr b="0" i="0" sz="630" u="none" cap="none" strike="noStrike">
              <a:solidFill>
                <a:srgbClr val="000000"/>
              </a:solidFill>
              <a:latin typeface="Arial"/>
              <a:ea typeface="Arial"/>
              <a:cs typeface="Arial"/>
              <a:sym typeface="Arial"/>
            </a:endParaRPr>
          </a:p>
          <a:p>
            <a:pPr indent="-216000" lvl="2" marL="648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Data Quantity (Format, method to capture, how large)</a:t>
            </a:r>
            <a:endParaRPr b="0" i="0" sz="630" u="none" cap="none" strike="noStrike">
              <a:solidFill>
                <a:srgbClr val="000000"/>
              </a:solidFill>
              <a:latin typeface="Arial"/>
              <a:ea typeface="Arial"/>
              <a:cs typeface="Arial"/>
              <a:sym typeface="Arial"/>
            </a:endParaRPr>
          </a:p>
          <a:p>
            <a:pPr indent="-216000" lvl="2" marL="648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Data Quality (characteristic, type of data)</a:t>
            </a:r>
            <a:endParaRPr b="0" i="0" sz="630" u="none" cap="none" strike="noStrike">
              <a:solidFill>
                <a:srgbClr val="000000"/>
              </a:solidFill>
              <a:latin typeface="Arial"/>
              <a:ea typeface="Arial"/>
              <a:cs typeface="Arial"/>
              <a:sym typeface="Arial"/>
            </a:endParaRPr>
          </a:p>
          <a:p>
            <a:pPr indent="-216000" lvl="2" marL="648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Compute basic stati</a:t>
            </a:r>
            <a:r>
              <a:rPr lang="id" sz="630">
                <a:latin typeface="Lato"/>
                <a:ea typeface="Lato"/>
                <a:cs typeface="Lato"/>
                <a:sym typeface="Lato"/>
              </a:rPr>
              <a:t>s</a:t>
            </a:r>
            <a:r>
              <a:rPr b="0" i="0" lang="id" sz="630" u="none" cap="none" strike="noStrike">
                <a:solidFill>
                  <a:srgbClr val="000000"/>
                </a:solidFill>
                <a:latin typeface="Lato"/>
                <a:ea typeface="Lato"/>
                <a:cs typeface="Lato"/>
                <a:sym typeface="Lato"/>
              </a:rPr>
              <a:t> of key attributes</a:t>
            </a:r>
            <a:endParaRPr b="0" i="0" sz="630" u="none" cap="none" strike="noStrike">
              <a:solidFill>
                <a:srgbClr val="000000"/>
              </a:solidFill>
              <a:latin typeface="Arial"/>
              <a:ea typeface="Arial"/>
              <a:cs typeface="Arial"/>
              <a:sym typeface="Arial"/>
            </a:endParaRPr>
          </a:p>
          <a:p>
            <a:pPr indent="-216000" lvl="2" marL="648000" marR="0" rtl="0" algn="l">
              <a:lnSpc>
                <a:spcPct val="80000"/>
              </a:lnSpc>
              <a:spcBef>
                <a:spcPts val="1134"/>
              </a:spcBef>
              <a:spcAft>
                <a:spcPts val="0"/>
              </a:spcAft>
              <a:buClr>
                <a:srgbClr val="000000"/>
              </a:buClr>
              <a:buSzPts val="284"/>
              <a:buFont typeface="Noto Sans Symbols"/>
              <a:buChar char="●"/>
            </a:pPr>
            <a:r>
              <a:rPr b="0" i="0" lang="id" sz="630" u="none" cap="none" strike="noStrike">
                <a:solidFill>
                  <a:srgbClr val="000000"/>
                </a:solidFill>
                <a:latin typeface="Lato"/>
                <a:ea typeface="Lato"/>
                <a:cs typeface="Lato"/>
                <a:sym typeface="Lato"/>
              </a:rPr>
              <a:t>Priority of attributes</a:t>
            </a:r>
            <a:endParaRPr b="0" i="0" sz="630" u="none" cap="none" strike="noStrike">
              <a:solidFill>
                <a:srgbClr val="000000"/>
              </a:solidFill>
              <a:latin typeface="Arial"/>
              <a:ea typeface="Arial"/>
              <a:cs typeface="Arial"/>
              <a:sym typeface="Arial"/>
            </a:endParaRPr>
          </a:p>
        </p:txBody>
      </p:sp>
      <p:sp>
        <p:nvSpPr>
          <p:cNvPr id="307" name="Google Shape;307;p48"/>
          <p:cNvSpPr/>
          <p:nvPr/>
        </p:nvSpPr>
        <p:spPr>
          <a:xfrm>
            <a:off x="4736290" y="1043315"/>
            <a:ext cx="3333000" cy="3693600"/>
          </a:xfrm>
          <a:prstGeom prst="rect">
            <a:avLst/>
          </a:prstGeom>
          <a:noFill/>
          <a:ln>
            <a:noFill/>
          </a:ln>
        </p:spPr>
        <p:txBody>
          <a:bodyPr anchorCtr="0" anchor="t" bIns="0" lIns="0" spcFirstLastPara="1" rIns="0" wrap="square" tIns="0">
            <a:normAutofit/>
          </a:bodyPr>
          <a:lstStyle/>
          <a:p>
            <a:pPr indent="-320400" lvl="0" marL="432000" marR="0" rtl="0" algn="l">
              <a:lnSpc>
                <a:spcPct val="80000"/>
              </a:lnSpc>
              <a:spcBef>
                <a:spcPts val="0"/>
              </a:spcBef>
              <a:spcAft>
                <a:spcPts val="0"/>
              </a:spcAft>
              <a:buClr>
                <a:srgbClr val="000000"/>
              </a:buClr>
              <a:buSzPts val="387"/>
              <a:buFont typeface="Noto Sans Symbols"/>
              <a:buChar char="●"/>
            </a:pPr>
            <a:r>
              <a:rPr b="1" i="0" lang="id" sz="860" u="none" cap="none" strike="noStrike">
                <a:solidFill>
                  <a:srgbClr val="002060"/>
                </a:solidFill>
                <a:latin typeface="Lato"/>
                <a:ea typeface="Lato"/>
                <a:cs typeface="Lato"/>
                <a:sym typeface="Lato"/>
              </a:rPr>
              <a:t>Data Exploration Report</a:t>
            </a:r>
            <a:endParaRPr b="0" i="0" sz="860"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Hypothesis of data</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Promising attributes for further analysis</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Exploration of new cha</a:t>
            </a:r>
            <a:r>
              <a:rPr lang="id" sz="602">
                <a:latin typeface="Lato"/>
                <a:ea typeface="Lato"/>
                <a:cs typeface="Lato"/>
                <a:sym typeface="Lato"/>
              </a:rPr>
              <a:t>r</a:t>
            </a:r>
            <a:r>
              <a:rPr b="0" i="0" lang="id" sz="602" u="none" cap="none" strike="noStrike">
                <a:solidFill>
                  <a:srgbClr val="000000"/>
                </a:solidFill>
                <a:latin typeface="Lato"/>
                <a:ea typeface="Lato"/>
                <a:cs typeface="Lato"/>
                <a:sym typeface="Lato"/>
              </a:rPr>
              <a:t>acteristics of data</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How change initial hyphothesis</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Identify subset of data for later use</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Compare with goals</a:t>
            </a:r>
            <a:endParaRPr b="0" i="0" sz="602" u="none" cap="none" strike="noStrike">
              <a:solidFill>
                <a:srgbClr val="000000"/>
              </a:solidFill>
              <a:latin typeface="Arial"/>
              <a:ea typeface="Arial"/>
              <a:cs typeface="Arial"/>
              <a:sym typeface="Arial"/>
            </a:endParaRPr>
          </a:p>
          <a:p>
            <a:pPr indent="-320400" lvl="0" marL="432000" marR="0" rtl="0" algn="l">
              <a:lnSpc>
                <a:spcPct val="80000"/>
              </a:lnSpc>
              <a:spcBef>
                <a:spcPts val="1417"/>
              </a:spcBef>
              <a:spcAft>
                <a:spcPts val="0"/>
              </a:spcAft>
              <a:buClr>
                <a:srgbClr val="000000"/>
              </a:buClr>
              <a:buSzPts val="387"/>
              <a:buFont typeface="Noto Sans Symbols"/>
              <a:buChar char="●"/>
            </a:pPr>
            <a:r>
              <a:rPr b="1" i="0" lang="id" sz="860" u="none" cap="none" strike="noStrike">
                <a:solidFill>
                  <a:srgbClr val="002060"/>
                </a:solidFill>
                <a:latin typeface="Lato"/>
                <a:ea typeface="Lato"/>
                <a:cs typeface="Lato"/>
                <a:sym typeface="Lato"/>
              </a:rPr>
              <a:t>Data Quality Report</a:t>
            </a:r>
            <a:endParaRPr b="0" i="0" sz="860"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Missing Data</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Data Errors</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Measurement Errors</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Missing attributes abd blank fields</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Spelling inconsistencies?</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Noise </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Plausibility check for values (conflict of values)</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Considering to exclude data that has no impact to hypothesis</a:t>
            </a:r>
            <a:endParaRPr b="0" i="0" sz="602" u="none" cap="none" strike="noStrike">
              <a:solidFill>
                <a:srgbClr val="000000"/>
              </a:solidFill>
              <a:latin typeface="Arial"/>
              <a:ea typeface="Arial"/>
              <a:cs typeface="Arial"/>
              <a:sym typeface="Arial"/>
            </a:endParaRPr>
          </a:p>
          <a:p>
            <a:pPr indent="-320399" lvl="1" marL="864000" marR="0" rtl="0" algn="l">
              <a:lnSpc>
                <a:spcPct val="80000"/>
              </a:lnSpc>
              <a:spcBef>
                <a:spcPts val="1134"/>
              </a:spcBef>
              <a:spcAft>
                <a:spcPts val="0"/>
              </a:spcAft>
              <a:buClr>
                <a:srgbClr val="000000"/>
              </a:buClr>
              <a:buSzPts val="452"/>
              <a:buFont typeface="Noto Sans Symbols"/>
              <a:buChar char="−"/>
            </a:pPr>
            <a:r>
              <a:rPr b="0" i="0" lang="id" sz="602" u="none" cap="none" strike="noStrike">
                <a:solidFill>
                  <a:srgbClr val="000000"/>
                </a:solidFill>
                <a:latin typeface="Lato"/>
                <a:ea typeface="Lato"/>
                <a:cs typeface="Lato"/>
                <a:sym typeface="Lato"/>
              </a:rPr>
              <a:t>Are data stored in flat files? Are delimeter consisten</a:t>
            </a:r>
            <a:r>
              <a:rPr lang="id" sz="602">
                <a:latin typeface="Lato"/>
                <a:ea typeface="Lato"/>
                <a:cs typeface="Lato"/>
                <a:sym typeface="Lato"/>
              </a:rPr>
              <a:t>t</a:t>
            </a:r>
            <a:r>
              <a:rPr b="0" i="0" lang="id" sz="602" u="none" cap="none" strike="noStrike">
                <a:solidFill>
                  <a:srgbClr val="000000"/>
                </a:solidFill>
                <a:latin typeface="Lato"/>
                <a:ea typeface="Lato"/>
                <a:cs typeface="Lato"/>
                <a:sym typeface="Lato"/>
              </a:rPr>
              <a:t>, How is each record</a:t>
            </a:r>
            <a:endParaRPr b="0" i="0" sz="602" u="none" cap="none" strike="noStrike">
              <a:solidFill>
                <a:srgbClr val="000000"/>
              </a:solidFill>
              <a:latin typeface="Arial"/>
              <a:ea typeface="Arial"/>
              <a:cs typeface="Arial"/>
              <a:sym typeface="Arial"/>
            </a:endParaRPr>
          </a:p>
        </p:txBody>
      </p:sp>
      <p:sp>
        <p:nvSpPr>
          <p:cNvPr id="308" name="Google Shape;308;p48"/>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
          <p:cNvSpPr txBox="1"/>
          <p:nvPr>
            <p:ph idx="12" type="sldNum"/>
          </p:nvPr>
        </p:nvSpPr>
        <p:spPr>
          <a:xfrm>
            <a:off x="8587945" y="4382673"/>
            <a:ext cx="38271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sp>
        <p:nvSpPr>
          <p:cNvPr id="314" name="Google Shape;314;p4"/>
          <p:cNvSpPr txBox="1"/>
          <p:nvPr>
            <p:ph type="ctrTitle"/>
          </p:nvPr>
        </p:nvSpPr>
        <p:spPr>
          <a:xfrm>
            <a:off x="228021" y="2051222"/>
            <a:ext cx="6858579" cy="121096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Garamond"/>
              <a:buNone/>
            </a:pPr>
            <a:r>
              <a:rPr lang="id"/>
              <a:t>Sumber, Susunan, Tipe dan Model Data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79575" y="2315538"/>
            <a:ext cx="25365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chemeClr val="lt1"/>
              </a:buClr>
              <a:buSzPct val="115225"/>
              <a:buFont typeface="Arial"/>
              <a:buNone/>
            </a:pPr>
            <a:r>
              <a:rPr lang="id"/>
              <a:t>Peta Tipe Data</a:t>
            </a:r>
            <a:endParaRPr/>
          </a:p>
        </p:txBody>
      </p:sp>
      <p:sp>
        <p:nvSpPr>
          <p:cNvPr id="320" name="Google Shape;320;p50"/>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321" name="Google Shape;321;p50"/>
          <p:cNvPicPr preferRelativeResize="0"/>
          <p:nvPr/>
        </p:nvPicPr>
        <p:blipFill rotWithShape="1">
          <a:blip r:embed="rId3">
            <a:alphaModFix/>
          </a:blip>
          <a:srcRect b="0" l="0" r="0" t="0"/>
          <a:stretch/>
        </p:blipFill>
        <p:spPr>
          <a:xfrm>
            <a:off x="2734666" y="384750"/>
            <a:ext cx="5429959" cy="4434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Sumber data</a:t>
            </a:r>
            <a:endParaRPr/>
          </a:p>
        </p:txBody>
      </p:sp>
      <p:sp>
        <p:nvSpPr>
          <p:cNvPr id="327" name="Google Shape;327;p51"/>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grpSp>
        <p:nvGrpSpPr>
          <p:cNvPr id="328" name="Google Shape;328;p51"/>
          <p:cNvGrpSpPr/>
          <p:nvPr/>
        </p:nvGrpSpPr>
        <p:grpSpPr>
          <a:xfrm>
            <a:off x="1524000" y="1238864"/>
            <a:ext cx="6096000" cy="3364884"/>
            <a:chOff x="0" y="0"/>
            <a:chExt cx="6096000" cy="3364884"/>
          </a:xfrm>
        </p:grpSpPr>
        <p:cxnSp>
          <p:nvCxnSpPr>
            <p:cNvPr id="329" name="Google Shape;329;p51"/>
            <p:cNvCxnSpPr/>
            <p:nvPr/>
          </p:nvCxnSpPr>
          <p:spPr>
            <a:xfrm>
              <a:off x="0" y="0"/>
              <a:ext cx="60960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330" name="Google Shape;330;p51"/>
            <p:cNvSpPr/>
            <p:nvPr/>
          </p:nvSpPr>
          <p:spPr>
            <a:xfrm>
              <a:off x="0" y="0"/>
              <a:ext cx="1219200" cy="168244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1"/>
            <p:cNvSpPr txBox="1"/>
            <p:nvPr/>
          </p:nvSpPr>
          <p:spPr>
            <a:xfrm>
              <a:off x="0" y="0"/>
              <a:ext cx="1219200" cy="1682442"/>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id" sz="2300" u="none" cap="none" strike="noStrike">
                  <a:solidFill>
                    <a:srgbClr val="000000"/>
                  </a:solidFill>
                  <a:latin typeface="Arial"/>
                  <a:ea typeface="Arial"/>
                  <a:cs typeface="Arial"/>
                  <a:sym typeface="Arial"/>
                </a:rPr>
                <a:t>Internal sources</a:t>
              </a:r>
              <a:endParaRPr b="0" i="0" sz="1400" u="none" cap="none" strike="noStrike">
                <a:solidFill>
                  <a:srgbClr val="000000"/>
                </a:solidFill>
                <a:latin typeface="Arial"/>
                <a:ea typeface="Arial"/>
                <a:cs typeface="Arial"/>
                <a:sym typeface="Arial"/>
              </a:endParaRPr>
            </a:p>
          </p:txBody>
        </p:sp>
        <p:sp>
          <p:nvSpPr>
            <p:cNvPr id="332" name="Google Shape;332;p51"/>
            <p:cNvSpPr/>
            <p:nvPr/>
          </p:nvSpPr>
          <p:spPr>
            <a:xfrm>
              <a:off x="1310640" y="19777"/>
              <a:ext cx="4785360" cy="39555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1"/>
            <p:cNvSpPr txBox="1"/>
            <p:nvPr/>
          </p:nvSpPr>
          <p:spPr>
            <a:xfrm>
              <a:off x="1310640" y="19777"/>
              <a:ext cx="4785360" cy="395554"/>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0" lang="id" sz="1800" u="none" cap="none" strike="noStrike">
                  <a:solidFill>
                    <a:srgbClr val="000000"/>
                  </a:solidFill>
                  <a:latin typeface="Arial"/>
                  <a:ea typeface="Arial"/>
                  <a:cs typeface="Arial"/>
                  <a:sym typeface="Arial"/>
                </a:rPr>
                <a:t>Spreadsheets (Excel, CSV, JSON, etc.)</a:t>
              </a:r>
              <a:endParaRPr b="0" i="0" sz="1400" u="none" cap="none" strike="noStrike">
                <a:solidFill>
                  <a:srgbClr val="000000"/>
                </a:solidFill>
                <a:latin typeface="Arial"/>
                <a:ea typeface="Arial"/>
                <a:cs typeface="Arial"/>
                <a:sym typeface="Arial"/>
              </a:endParaRPr>
            </a:p>
          </p:txBody>
        </p:sp>
        <p:cxnSp>
          <p:nvCxnSpPr>
            <p:cNvPr id="334" name="Google Shape;334;p51"/>
            <p:cNvCxnSpPr/>
            <p:nvPr/>
          </p:nvCxnSpPr>
          <p:spPr>
            <a:xfrm>
              <a:off x="1219199" y="415332"/>
              <a:ext cx="4876800" cy="0"/>
            </a:xfrm>
            <a:prstGeom prst="straightConnector1">
              <a:avLst/>
            </a:prstGeom>
            <a:solidFill>
              <a:schemeClr val="accent1"/>
            </a:solidFill>
            <a:ln cap="flat" cmpd="sng" w="12700">
              <a:solidFill>
                <a:srgbClr val="EFEFEF"/>
              </a:solidFill>
              <a:prstDash val="solid"/>
              <a:miter lim="800000"/>
              <a:headEnd len="sm" w="sm" type="none"/>
              <a:tailEnd len="sm" w="sm" type="none"/>
            </a:ln>
          </p:spPr>
        </p:cxnSp>
        <p:sp>
          <p:nvSpPr>
            <p:cNvPr id="335" name="Google Shape;335;p51"/>
            <p:cNvSpPr/>
            <p:nvPr/>
          </p:nvSpPr>
          <p:spPr>
            <a:xfrm>
              <a:off x="1310640" y="435110"/>
              <a:ext cx="4785360" cy="39555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1"/>
            <p:cNvSpPr txBox="1"/>
            <p:nvPr/>
          </p:nvSpPr>
          <p:spPr>
            <a:xfrm>
              <a:off x="1310640" y="435110"/>
              <a:ext cx="4785360" cy="395554"/>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0" lang="id" sz="1800" u="none" cap="none" strike="noStrike">
                  <a:solidFill>
                    <a:srgbClr val="000000"/>
                  </a:solidFill>
                  <a:latin typeface="Arial"/>
                  <a:ea typeface="Arial"/>
                  <a:cs typeface="Arial"/>
                  <a:sym typeface="Arial"/>
                </a:rPr>
                <a:t>Databases: can be queried via SQL, etc.</a:t>
              </a:r>
              <a:endParaRPr b="0" i="0" sz="1400" u="none" cap="none" strike="noStrike">
                <a:solidFill>
                  <a:srgbClr val="000000"/>
                </a:solidFill>
                <a:latin typeface="Arial"/>
                <a:ea typeface="Arial"/>
                <a:cs typeface="Arial"/>
                <a:sym typeface="Arial"/>
              </a:endParaRPr>
            </a:p>
          </p:txBody>
        </p:sp>
        <p:cxnSp>
          <p:nvCxnSpPr>
            <p:cNvPr id="337" name="Google Shape;337;p51"/>
            <p:cNvCxnSpPr/>
            <p:nvPr/>
          </p:nvCxnSpPr>
          <p:spPr>
            <a:xfrm>
              <a:off x="1219199" y="830664"/>
              <a:ext cx="4876800" cy="0"/>
            </a:xfrm>
            <a:prstGeom prst="straightConnector1">
              <a:avLst/>
            </a:prstGeom>
            <a:solidFill>
              <a:schemeClr val="accent1"/>
            </a:solidFill>
            <a:ln cap="flat" cmpd="sng" w="12700">
              <a:solidFill>
                <a:srgbClr val="EFEFEF"/>
              </a:solidFill>
              <a:prstDash val="solid"/>
              <a:miter lim="800000"/>
              <a:headEnd len="sm" w="sm" type="none"/>
              <a:tailEnd len="sm" w="sm" type="none"/>
            </a:ln>
          </p:spPr>
        </p:cxnSp>
        <p:sp>
          <p:nvSpPr>
            <p:cNvPr id="338" name="Google Shape;338;p51"/>
            <p:cNvSpPr/>
            <p:nvPr/>
          </p:nvSpPr>
          <p:spPr>
            <a:xfrm>
              <a:off x="1310640" y="850442"/>
              <a:ext cx="4785360" cy="39555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1"/>
            <p:cNvSpPr txBox="1"/>
            <p:nvPr/>
          </p:nvSpPr>
          <p:spPr>
            <a:xfrm>
              <a:off x="1310640" y="850442"/>
              <a:ext cx="4785360" cy="395554"/>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0" lang="id" sz="1800" u="none" cap="none" strike="noStrike">
                  <a:solidFill>
                    <a:srgbClr val="000000"/>
                  </a:solidFill>
                  <a:latin typeface="Arial"/>
                  <a:ea typeface="Arial"/>
                  <a:cs typeface="Arial"/>
                  <a:sym typeface="Arial"/>
                </a:rPr>
                <a:t>Text documents</a:t>
              </a:r>
              <a:endParaRPr b="0" i="0" sz="1400" u="none" cap="none" strike="noStrike">
                <a:solidFill>
                  <a:srgbClr val="000000"/>
                </a:solidFill>
                <a:latin typeface="Arial"/>
                <a:ea typeface="Arial"/>
                <a:cs typeface="Arial"/>
                <a:sym typeface="Arial"/>
              </a:endParaRPr>
            </a:p>
          </p:txBody>
        </p:sp>
        <p:cxnSp>
          <p:nvCxnSpPr>
            <p:cNvPr id="340" name="Google Shape;340;p51"/>
            <p:cNvCxnSpPr/>
            <p:nvPr/>
          </p:nvCxnSpPr>
          <p:spPr>
            <a:xfrm>
              <a:off x="1219199" y="1245997"/>
              <a:ext cx="4876800" cy="0"/>
            </a:xfrm>
            <a:prstGeom prst="straightConnector1">
              <a:avLst/>
            </a:prstGeom>
            <a:solidFill>
              <a:schemeClr val="accent1"/>
            </a:solidFill>
            <a:ln cap="flat" cmpd="sng" w="12700">
              <a:solidFill>
                <a:srgbClr val="EFEFEF"/>
              </a:solidFill>
              <a:prstDash val="solid"/>
              <a:miter lim="800000"/>
              <a:headEnd len="sm" w="sm" type="none"/>
              <a:tailEnd len="sm" w="sm" type="none"/>
            </a:ln>
          </p:spPr>
        </p:cxnSp>
        <p:sp>
          <p:nvSpPr>
            <p:cNvPr id="341" name="Google Shape;341;p51"/>
            <p:cNvSpPr/>
            <p:nvPr/>
          </p:nvSpPr>
          <p:spPr>
            <a:xfrm>
              <a:off x="1310640" y="1265775"/>
              <a:ext cx="4785360" cy="39555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1"/>
            <p:cNvSpPr txBox="1"/>
            <p:nvPr/>
          </p:nvSpPr>
          <p:spPr>
            <a:xfrm>
              <a:off x="1310640" y="1265775"/>
              <a:ext cx="4785360" cy="395554"/>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0" lang="id" sz="1800" u="none" cap="none" strike="noStrike">
                  <a:solidFill>
                    <a:srgbClr val="000000"/>
                  </a:solidFill>
                  <a:latin typeface="Arial"/>
                  <a:ea typeface="Arial"/>
                  <a:cs typeface="Arial"/>
                  <a:sym typeface="Arial"/>
                </a:rPr>
                <a:t>Multimedia documents (audio, video)</a:t>
              </a:r>
              <a:endParaRPr b="0" i="0" sz="1400" u="none" cap="none" strike="noStrike">
                <a:solidFill>
                  <a:srgbClr val="000000"/>
                </a:solidFill>
                <a:latin typeface="Arial"/>
                <a:ea typeface="Arial"/>
                <a:cs typeface="Arial"/>
                <a:sym typeface="Arial"/>
              </a:endParaRPr>
            </a:p>
          </p:txBody>
        </p:sp>
        <p:cxnSp>
          <p:nvCxnSpPr>
            <p:cNvPr id="343" name="Google Shape;343;p51"/>
            <p:cNvCxnSpPr/>
            <p:nvPr/>
          </p:nvCxnSpPr>
          <p:spPr>
            <a:xfrm>
              <a:off x="1219199" y="1661329"/>
              <a:ext cx="4876800" cy="0"/>
            </a:xfrm>
            <a:prstGeom prst="straightConnector1">
              <a:avLst/>
            </a:prstGeom>
            <a:solidFill>
              <a:schemeClr val="accent1"/>
            </a:solidFill>
            <a:ln cap="flat" cmpd="sng" w="12700">
              <a:solidFill>
                <a:srgbClr val="EFEFEF"/>
              </a:solidFill>
              <a:prstDash val="solid"/>
              <a:miter lim="800000"/>
              <a:headEnd len="sm" w="sm" type="none"/>
              <a:tailEnd len="sm" w="sm" type="none"/>
            </a:ln>
          </p:spPr>
        </p:cxnSp>
        <p:cxnSp>
          <p:nvCxnSpPr>
            <p:cNvPr id="344" name="Google Shape;344;p51"/>
            <p:cNvCxnSpPr/>
            <p:nvPr/>
          </p:nvCxnSpPr>
          <p:spPr>
            <a:xfrm>
              <a:off x="0" y="1682442"/>
              <a:ext cx="6096000" cy="0"/>
            </a:xfrm>
            <a:prstGeom prst="straightConnector1">
              <a:avLst/>
            </a:prstGeom>
            <a:solidFill>
              <a:schemeClr val="accent1"/>
            </a:solidFill>
            <a:ln cap="flat" cmpd="sng" w="12700">
              <a:solidFill>
                <a:schemeClr val="accent1"/>
              </a:solidFill>
              <a:prstDash val="solid"/>
              <a:miter lim="800000"/>
              <a:headEnd len="sm" w="sm" type="none"/>
              <a:tailEnd len="sm" w="sm" type="none"/>
            </a:ln>
          </p:spPr>
        </p:cxnSp>
        <p:sp>
          <p:nvSpPr>
            <p:cNvPr id="345" name="Google Shape;345;p51"/>
            <p:cNvSpPr/>
            <p:nvPr/>
          </p:nvSpPr>
          <p:spPr>
            <a:xfrm>
              <a:off x="0" y="1682442"/>
              <a:ext cx="1219200" cy="168244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1"/>
            <p:cNvSpPr txBox="1"/>
            <p:nvPr/>
          </p:nvSpPr>
          <p:spPr>
            <a:xfrm>
              <a:off x="0" y="1682436"/>
              <a:ext cx="1310700" cy="1682400"/>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id" sz="2300" u="none" cap="none" strike="noStrike">
                  <a:solidFill>
                    <a:srgbClr val="000000"/>
                  </a:solidFill>
                  <a:latin typeface="Arial"/>
                  <a:ea typeface="Arial"/>
                  <a:cs typeface="Arial"/>
                  <a:sym typeface="Arial"/>
                </a:rPr>
                <a:t>External sources</a:t>
              </a:r>
              <a:endParaRPr b="0" i="0" sz="1400" u="none" cap="none" strike="noStrike">
                <a:solidFill>
                  <a:srgbClr val="000000"/>
                </a:solidFill>
                <a:latin typeface="Arial"/>
                <a:ea typeface="Arial"/>
                <a:cs typeface="Arial"/>
                <a:sym typeface="Arial"/>
              </a:endParaRPr>
            </a:p>
          </p:txBody>
        </p:sp>
        <p:sp>
          <p:nvSpPr>
            <p:cNvPr id="347" name="Google Shape;347;p51"/>
            <p:cNvSpPr/>
            <p:nvPr/>
          </p:nvSpPr>
          <p:spPr>
            <a:xfrm>
              <a:off x="1310640" y="1721546"/>
              <a:ext cx="4785360" cy="78207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1"/>
            <p:cNvSpPr txBox="1"/>
            <p:nvPr/>
          </p:nvSpPr>
          <p:spPr>
            <a:xfrm>
              <a:off x="1310640" y="1721546"/>
              <a:ext cx="4785360" cy="78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0" lang="id" sz="1800" u="none" cap="none" strike="noStrike">
                  <a:solidFill>
                    <a:srgbClr val="000000"/>
                  </a:solidFill>
                  <a:latin typeface="Arial"/>
                  <a:ea typeface="Arial"/>
                  <a:cs typeface="Arial"/>
                  <a:sym typeface="Arial"/>
                </a:rPr>
                <a:t>Open data repositories</a:t>
              </a:r>
              <a:endParaRPr b="0" i="0" sz="1400" u="none" cap="none" strike="noStrike">
                <a:solidFill>
                  <a:srgbClr val="000000"/>
                </a:solidFill>
                <a:latin typeface="Arial"/>
                <a:ea typeface="Arial"/>
                <a:cs typeface="Arial"/>
                <a:sym typeface="Arial"/>
              </a:endParaRPr>
            </a:p>
          </p:txBody>
        </p:sp>
        <p:cxnSp>
          <p:nvCxnSpPr>
            <p:cNvPr id="349" name="Google Shape;349;p51"/>
            <p:cNvCxnSpPr/>
            <p:nvPr/>
          </p:nvCxnSpPr>
          <p:spPr>
            <a:xfrm>
              <a:off x="1219199" y="2503619"/>
              <a:ext cx="4876800" cy="0"/>
            </a:xfrm>
            <a:prstGeom prst="straightConnector1">
              <a:avLst/>
            </a:prstGeom>
            <a:solidFill>
              <a:schemeClr val="accent1"/>
            </a:solidFill>
            <a:ln cap="flat" cmpd="sng" w="12700">
              <a:solidFill>
                <a:srgbClr val="EFEFEF"/>
              </a:solidFill>
              <a:prstDash val="solid"/>
              <a:miter lim="800000"/>
              <a:headEnd len="sm" w="sm" type="none"/>
              <a:tailEnd len="sm" w="sm" type="none"/>
            </a:ln>
          </p:spPr>
        </p:cxnSp>
        <p:sp>
          <p:nvSpPr>
            <p:cNvPr id="350" name="Google Shape;350;p51"/>
            <p:cNvSpPr/>
            <p:nvPr/>
          </p:nvSpPr>
          <p:spPr>
            <a:xfrm>
              <a:off x="1310640" y="2542722"/>
              <a:ext cx="4785360" cy="78207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1"/>
            <p:cNvSpPr txBox="1"/>
            <p:nvPr/>
          </p:nvSpPr>
          <p:spPr>
            <a:xfrm>
              <a:off x="1310640" y="2542722"/>
              <a:ext cx="4785360" cy="78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rgbClr val="000000"/>
                </a:buClr>
                <a:buSzPts val="1800"/>
                <a:buFont typeface="Arial"/>
                <a:buNone/>
              </a:pPr>
              <a:r>
                <a:rPr b="0" i="0" lang="id" sz="1800" u="none" cap="none" strike="noStrike">
                  <a:solidFill>
                    <a:srgbClr val="000000"/>
                  </a:solidFill>
                  <a:latin typeface="Arial"/>
                  <a:ea typeface="Arial"/>
                  <a:cs typeface="Arial"/>
                  <a:sym typeface="Arial"/>
                </a:rPr>
                <a:t>Public domain web pages</a:t>
              </a:r>
              <a:endParaRPr b="0" i="0" sz="1400" u="none" cap="none" strike="noStrike">
                <a:solidFill>
                  <a:srgbClr val="000000"/>
                </a:solidFill>
                <a:latin typeface="Arial"/>
                <a:ea typeface="Arial"/>
                <a:cs typeface="Arial"/>
                <a:sym typeface="Arial"/>
              </a:endParaRPr>
            </a:p>
          </p:txBody>
        </p:sp>
        <p:cxnSp>
          <p:nvCxnSpPr>
            <p:cNvPr id="352" name="Google Shape;352;p51"/>
            <p:cNvCxnSpPr/>
            <p:nvPr/>
          </p:nvCxnSpPr>
          <p:spPr>
            <a:xfrm>
              <a:off x="1219199" y="3324795"/>
              <a:ext cx="4876800" cy="0"/>
            </a:xfrm>
            <a:prstGeom prst="straightConnector1">
              <a:avLst/>
            </a:prstGeom>
            <a:solidFill>
              <a:schemeClr val="accent1"/>
            </a:solidFill>
            <a:ln cap="flat" cmpd="sng" w="12700">
              <a:solidFill>
                <a:srgbClr val="EFEFEF"/>
              </a:solidFill>
              <a:prstDash val="solid"/>
              <a:miter lim="800000"/>
              <a:headEnd len="sm" w="sm" type="none"/>
              <a:tailEnd len="sm" w="sm"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Sumber data daring</a:t>
            </a:r>
            <a:endParaRPr/>
          </a:p>
        </p:txBody>
      </p:sp>
      <p:sp>
        <p:nvSpPr>
          <p:cNvPr id="358" name="Google Shape;358;p52"/>
          <p:cNvSpPr txBox="1"/>
          <p:nvPr>
            <p:ph idx="1" type="body"/>
          </p:nvPr>
        </p:nvSpPr>
        <p:spPr>
          <a:xfrm>
            <a:off x="311700" y="963925"/>
            <a:ext cx="8520600" cy="3679200"/>
          </a:xfrm>
          <a:prstGeom prst="rect">
            <a:avLst/>
          </a:prstGeom>
          <a:noFill/>
          <a:ln>
            <a:noFill/>
          </a:ln>
        </p:spPr>
        <p:txBody>
          <a:bodyPr anchorCtr="0" anchor="t" bIns="91425" lIns="91425" spcFirstLastPara="1" rIns="91425" wrap="square" tIns="91425">
            <a:normAutofit fontScale="85000" lnSpcReduction="20000"/>
          </a:bodyPr>
          <a:lstStyle/>
          <a:p>
            <a:pPr indent="-342900" lvl="0" marL="457200" rtl="0" algn="l">
              <a:lnSpc>
                <a:spcPct val="115000"/>
              </a:lnSpc>
              <a:spcBef>
                <a:spcPts val="0"/>
              </a:spcBef>
              <a:spcAft>
                <a:spcPts val="0"/>
              </a:spcAft>
              <a:buClr>
                <a:srgbClr val="262626"/>
              </a:buClr>
              <a:buSzPct val="110599"/>
              <a:buChar char="●"/>
            </a:pPr>
            <a:r>
              <a:rPr lang="id"/>
              <a:t>Portal Satu Data Indonesia (</a:t>
            </a:r>
            <a:r>
              <a:rPr lang="id" u="sng">
                <a:solidFill>
                  <a:schemeClr val="hlink"/>
                </a:solidFill>
                <a:hlinkClick r:id="rId3"/>
              </a:rPr>
              <a:t>https://data.go.id</a:t>
            </a:r>
            <a:r>
              <a:rPr lang="id"/>
              <a:t>) </a:t>
            </a:r>
            <a:endParaRPr/>
          </a:p>
          <a:p>
            <a:pPr indent="-342900" lvl="0" marL="457200" rtl="0" algn="l">
              <a:lnSpc>
                <a:spcPct val="115000"/>
              </a:lnSpc>
              <a:spcBef>
                <a:spcPts val="0"/>
              </a:spcBef>
              <a:spcAft>
                <a:spcPts val="0"/>
              </a:spcAft>
              <a:buClr>
                <a:srgbClr val="262626"/>
              </a:buClr>
              <a:buSzPct val="110599"/>
              <a:buChar char="●"/>
            </a:pPr>
            <a:r>
              <a:rPr lang="id"/>
              <a:t>Portal Data Jakarta (</a:t>
            </a:r>
            <a:r>
              <a:rPr lang="id" u="sng">
                <a:solidFill>
                  <a:schemeClr val="hlink"/>
                </a:solidFill>
                <a:hlinkClick r:id="rId4"/>
              </a:rPr>
              <a:t>https://data.jakarta.go.id</a:t>
            </a:r>
            <a:r>
              <a:rPr lang="id"/>
              <a:t>) </a:t>
            </a:r>
            <a:endParaRPr/>
          </a:p>
          <a:p>
            <a:pPr indent="-342900" lvl="0" marL="457200" rtl="0" algn="l">
              <a:lnSpc>
                <a:spcPct val="115000"/>
              </a:lnSpc>
              <a:spcBef>
                <a:spcPts val="0"/>
              </a:spcBef>
              <a:spcAft>
                <a:spcPts val="0"/>
              </a:spcAft>
              <a:buClr>
                <a:srgbClr val="262626"/>
              </a:buClr>
              <a:buSzPct val="110599"/>
              <a:buChar char="●"/>
            </a:pPr>
            <a:r>
              <a:rPr lang="id"/>
              <a:t>Portal Data Bandung (</a:t>
            </a:r>
            <a:r>
              <a:rPr lang="id" u="sng">
                <a:solidFill>
                  <a:schemeClr val="hlink"/>
                </a:solidFill>
                <a:hlinkClick r:id="rId5"/>
              </a:rPr>
              <a:t>http://data.bandung.go.id</a:t>
            </a:r>
            <a:r>
              <a:rPr lang="id"/>
              <a:t>)  </a:t>
            </a:r>
            <a:endParaRPr/>
          </a:p>
          <a:p>
            <a:pPr indent="-342900" lvl="0" marL="457200" rtl="0" algn="l">
              <a:lnSpc>
                <a:spcPct val="115000"/>
              </a:lnSpc>
              <a:spcBef>
                <a:spcPts val="0"/>
              </a:spcBef>
              <a:spcAft>
                <a:spcPts val="0"/>
              </a:spcAft>
              <a:buClr>
                <a:srgbClr val="262626"/>
              </a:buClr>
              <a:buSzPct val="110599"/>
              <a:buChar char="●"/>
            </a:pPr>
            <a:r>
              <a:rPr lang="id"/>
              <a:t>Badan Pusat Statistik (</a:t>
            </a:r>
            <a:r>
              <a:rPr lang="id" u="sng">
                <a:solidFill>
                  <a:schemeClr val="hlink"/>
                </a:solidFill>
                <a:hlinkClick r:id="rId6"/>
              </a:rPr>
              <a:t>https://www.bps.go.id</a:t>
            </a:r>
            <a:r>
              <a:rPr lang="id"/>
              <a:t>)  </a:t>
            </a:r>
            <a:endParaRPr/>
          </a:p>
          <a:p>
            <a:pPr indent="-342900" lvl="0" marL="457200" rtl="0" algn="l">
              <a:lnSpc>
                <a:spcPct val="115000"/>
              </a:lnSpc>
              <a:spcBef>
                <a:spcPts val="0"/>
              </a:spcBef>
              <a:spcAft>
                <a:spcPts val="0"/>
              </a:spcAft>
              <a:buClr>
                <a:srgbClr val="262626"/>
              </a:buClr>
              <a:buSzPct val="110599"/>
              <a:buChar char="●"/>
            </a:pPr>
            <a:r>
              <a:rPr lang="id"/>
              <a:t>Badan Informasi Geospasial (</a:t>
            </a:r>
            <a:r>
              <a:rPr lang="id" u="sng">
                <a:solidFill>
                  <a:schemeClr val="hlink"/>
                </a:solidFill>
                <a:hlinkClick r:id="rId7"/>
              </a:rPr>
              <a:t>https://tanahair.indonesia.go.id/</a:t>
            </a:r>
            <a:r>
              <a:rPr lang="id"/>
              <a:t>)  </a:t>
            </a:r>
            <a:endParaRPr/>
          </a:p>
          <a:p>
            <a:pPr indent="-342900" lvl="0" marL="457200" rtl="0" algn="l">
              <a:lnSpc>
                <a:spcPct val="115000"/>
              </a:lnSpc>
              <a:spcBef>
                <a:spcPts val="0"/>
              </a:spcBef>
              <a:spcAft>
                <a:spcPts val="0"/>
              </a:spcAft>
              <a:buClr>
                <a:srgbClr val="262626"/>
              </a:buClr>
              <a:buSzPct val="110599"/>
              <a:buChar char="●"/>
            </a:pPr>
            <a:r>
              <a:rPr lang="id"/>
              <a:t>UCI Machine Learning repository (</a:t>
            </a:r>
            <a:r>
              <a:rPr lang="id" u="sng">
                <a:solidFill>
                  <a:schemeClr val="hlink"/>
                </a:solidFill>
                <a:hlinkClick r:id="rId8"/>
              </a:rPr>
              <a:t>https://archive.ics.uci.edu/ml/index.php</a:t>
            </a:r>
            <a:r>
              <a:rPr lang="id"/>
              <a:t>) </a:t>
            </a:r>
            <a:endParaRPr/>
          </a:p>
          <a:p>
            <a:pPr indent="-342900" lvl="0" marL="457200" rtl="0" algn="l">
              <a:lnSpc>
                <a:spcPct val="115000"/>
              </a:lnSpc>
              <a:spcBef>
                <a:spcPts val="0"/>
              </a:spcBef>
              <a:spcAft>
                <a:spcPts val="0"/>
              </a:spcAft>
              <a:buClr>
                <a:srgbClr val="262626"/>
              </a:buClr>
              <a:buSzPct val="110599"/>
              <a:buChar char="●"/>
            </a:pPr>
            <a:r>
              <a:rPr lang="id"/>
              <a:t>Kaggle (</a:t>
            </a:r>
            <a:r>
              <a:rPr lang="id" u="sng">
                <a:solidFill>
                  <a:schemeClr val="hlink"/>
                </a:solidFill>
                <a:hlinkClick r:id="rId9"/>
              </a:rPr>
              <a:t>https://www.kaggle.com/datasets</a:t>
            </a:r>
            <a:r>
              <a:rPr lang="id"/>
              <a:t>)  </a:t>
            </a:r>
            <a:endParaRPr/>
          </a:p>
          <a:p>
            <a:pPr indent="-342900" lvl="0" marL="457200" rtl="0" algn="l">
              <a:lnSpc>
                <a:spcPct val="115000"/>
              </a:lnSpc>
              <a:spcBef>
                <a:spcPts val="0"/>
              </a:spcBef>
              <a:spcAft>
                <a:spcPts val="0"/>
              </a:spcAft>
              <a:buClr>
                <a:srgbClr val="262626"/>
              </a:buClr>
              <a:buSzPct val="110599"/>
              <a:buChar char="●"/>
            </a:pPr>
            <a:r>
              <a:rPr lang="id"/>
              <a:t>World Bank Open Data (</a:t>
            </a:r>
            <a:r>
              <a:rPr lang="id" u="sng">
                <a:solidFill>
                  <a:schemeClr val="hlink"/>
                </a:solidFill>
                <a:hlinkClick r:id="rId10"/>
              </a:rPr>
              <a:t>https://data.worldbank.org</a:t>
            </a:r>
            <a:r>
              <a:rPr lang="id"/>
              <a:t>)  </a:t>
            </a:r>
            <a:endParaRPr/>
          </a:p>
          <a:p>
            <a:pPr indent="-342900" lvl="0" marL="457200" rtl="0" algn="l">
              <a:lnSpc>
                <a:spcPct val="115000"/>
              </a:lnSpc>
              <a:spcBef>
                <a:spcPts val="0"/>
              </a:spcBef>
              <a:spcAft>
                <a:spcPts val="0"/>
              </a:spcAft>
              <a:buClr>
                <a:srgbClr val="262626"/>
              </a:buClr>
              <a:buSzPct val="110599"/>
              <a:buChar char="●"/>
            </a:pPr>
            <a:r>
              <a:rPr lang="id"/>
              <a:t>UNICEF Data (</a:t>
            </a:r>
            <a:r>
              <a:rPr lang="id" u="sng">
                <a:solidFill>
                  <a:schemeClr val="hlink"/>
                </a:solidFill>
                <a:hlinkClick r:id="rId11"/>
              </a:rPr>
              <a:t>https://data.unicef.org</a:t>
            </a:r>
            <a:r>
              <a:rPr lang="id"/>
              <a:t>) </a:t>
            </a:r>
            <a:endParaRPr/>
          </a:p>
          <a:p>
            <a:pPr indent="-342900" lvl="0" marL="457200" rtl="0" algn="l">
              <a:lnSpc>
                <a:spcPct val="115000"/>
              </a:lnSpc>
              <a:spcBef>
                <a:spcPts val="0"/>
              </a:spcBef>
              <a:spcAft>
                <a:spcPts val="0"/>
              </a:spcAft>
              <a:buClr>
                <a:srgbClr val="262626"/>
              </a:buClr>
              <a:buSzPct val="110599"/>
              <a:buChar char="●"/>
            </a:pPr>
            <a:r>
              <a:rPr lang="id"/>
              <a:t>WHO Open Data (</a:t>
            </a:r>
            <a:r>
              <a:rPr lang="id" u="sng">
                <a:solidFill>
                  <a:schemeClr val="hlink"/>
                </a:solidFill>
                <a:hlinkClick r:id="rId12"/>
              </a:rPr>
              <a:t>https://www.who.int/data</a:t>
            </a:r>
            <a:r>
              <a:rPr lang="id"/>
              <a:t>)  </a:t>
            </a:r>
            <a:endParaRPr/>
          </a:p>
          <a:p>
            <a:pPr indent="-342900" lvl="0" marL="457200" rtl="0" algn="l">
              <a:lnSpc>
                <a:spcPct val="115000"/>
              </a:lnSpc>
              <a:spcBef>
                <a:spcPts val="0"/>
              </a:spcBef>
              <a:spcAft>
                <a:spcPts val="0"/>
              </a:spcAft>
              <a:buClr>
                <a:srgbClr val="262626"/>
              </a:buClr>
              <a:buSzPct val="110599"/>
              <a:buChar char="●"/>
            </a:pPr>
            <a:r>
              <a:rPr lang="id"/>
              <a:t>IBM Data Asset eXchange (</a:t>
            </a:r>
            <a:r>
              <a:rPr lang="id" u="sng">
                <a:solidFill>
                  <a:schemeClr val="hlink"/>
                </a:solidFill>
                <a:hlinkClick r:id="rId13"/>
              </a:rPr>
              <a:t>https://developer.ibm.com/exchanges/data/</a:t>
            </a:r>
            <a:r>
              <a:rPr lang="id"/>
              <a:t>) </a:t>
            </a:r>
            <a:endParaRPr/>
          </a:p>
          <a:p>
            <a:pPr indent="-342900" lvl="0" marL="457200" rtl="0" algn="l">
              <a:lnSpc>
                <a:spcPct val="115000"/>
              </a:lnSpc>
              <a:spcBef>
                <a:spcPts val="0"/>
              </a:spcBef>
              <a:spcAft>
                <a:spcPts val="0"/>
              </a:spcAft>
              <a:buClr>
                <a:srgbClr val="262626"/>
              </a:buClr>
              <a:buSzPct val="110599"/>
              <a:buChar char="●"/>
            </a:pPr>
            <a:r>
              <a:rPr lang="id"/>
              <a:t>DBPedia (</a:t>
            </a:r>
            <a:r>
              <a:rPr lang="id" u="sng">
                <a:solidFill>
                  <a:schemeClr val="hlink"/>
                </a:solidFill>
                <a:hlinkClick r:id="rId14"/>
              </a:rPr>
              <a:t>https://www.dbpedia.org/resources/</a:t>
            </a:r>
            <a:r>
              <a:rPr lang="id"/>
              <a:t>)  </a:t>
            </a:r>
            <a:endParaRPr/>
          </a:p>
          <a:p>
            <a:pPr indent="-342900" lvl="0" marL="457200" rtl="0" algn="l">
              <a:lnSpc>
                <a:spcPct val="115000"/>
              </a:lnSpc>
              <a:spcBef>
                <a:spcPts val="0"/>
              </a:spcBef>
              <a:spcAft>
                <a:spcPts val="0"/>
              </a:spcAft>
              <a:buClr>
                <a:srgbClr val="262626"/>
              </a:buClr>
              <a:buSzPct val="110599"/>
              <a:buChar char="●"/>
            </a:pPr>
            <a:r>
              <a:rPr lang="id"/>
              <a:t>Wikidata (</a:t>
            </a:r>
            <a:r>
              <a:rPr lang="id" u="sng">
                <a:solidFill>
                  <a:schemeClr val="hlink"/>
                </a:solidFill>
                <a:hlinkClick r:id="rId15"/>
              </a:rPr>
              <a:t>https://www.wikidata.org/</a:t>
            </a:r>
            <a:r>
              <a:rPr lang="id"/>
              <a:t>)  </a:t>
            </a:r>
            <a:endParaRPr/>
          </a:p>
        </p:txBody>
      </p:sp>
      <p:sp>
        <p:nvSpPr>
          <p:cNvPr id="359" name="Google Shape;359;p52"/>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Sumber data daring</a:t>
            </a:r>
            <a:endParaRPr/>
          </a:p>
        </p:txBody>
      </p:sp>
      <p:sp>
        <p:nvSpPr>
          <p:cNvPr id="365" name="Google Shape;365;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lang="id"/>
              <a:t>Cari via Google Dataset Search: </a:t>
            </a:r>
            <a:r>
              <a:rPr lang="id" sz="1800" u="sng">
                <a:solidFill>
                  <a:srgbClr val="0563C1"/>
                </a:solidFill>
                <a:latin typeface="Calibri"/>
                <a:ea typeface="Calibri"/>
                <a:cs typeface="Calibri"/>
                <a:sym typeface="Calibri"/>
                <a:hlinkClick r:id="rId3">
                  <a:extLst>
                    <a:ext uri="{A12FA001-AC4F-418D-AE19-62706E023703}">
                      <ahyp:hlinkClr val="tx"/>
                    </a:ext>
                  </a:extLst>
                </a:hlinkClick>
              </a:rPr>
              <a:t>https://datasetsearch.research.google.com</a:t>
            </a:r>
            <a:endParaRPr/>
          </a:p>
        </p:txBody>
      </p:sp>
      <p:sp>
        <p:nvSpPr>
          <p:cNvPr id="366" name="Google Shape;366;p53"/>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367" name="Google Shape;367;p53"/>
          <p:cNvPicPr preferRelativeResize="0"/>
          <p:nvPr/>
        </p:nvPicPr>
        <p:blipFill rotWithShape="1">
          <a:blip r:embed="rId4">
            <a:alphaModFix/>
          </a:blip>
          <a:srcRect b="0" l="0" r="0" t="0"/>
          <a:stretch/>
        </p:blipFill>
        <p:spPr>
          <a:xfrm>
            <a:off x="2008260" y="1935002"/>
            <a:ext cx="5127480" cy="26338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ph type="title"/>
          </p:nvPr>
        </p:nvSpPr>
        <p:spPr>
          <a:xfrm>
            <a:off x="393871" y="578029"/>
            <a:ext cx="7582415" cy="6155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700"/>
              <a:buFont typeface="Arial"/>
              <a:buNone/>
            </a:pPr>
            <a:r>
              <a:rPr lang="id"/>
              <a:t>Profil Pengajar: </a:t>
            </a:r>
            <a:r>
              <a:rPr lang="id" sz="2100"/>
              <a:t>Nama Lengkap dan Gelar Akademik</a:t>
            </a:r>
            <a:endParaRPr sz="2100"/>
          </a:p>
        </p:txBody>
      </p:sp>
      <p:sp>
        <p:nvSpPr>
          <p:cNvPr id="176" name="Google Shape;176;p37"/>
          <p:cNvSpPr txBox="1"/>
          <p:nvPr>
            <p:ph idx="1" type="body"/>
          </p:nvPr>
        </p:nvSpPr>
        <p:spPr>
          <a:xfrm>
            <a:off x="2842054" y="1260389"/>
            <a:ext cx="5492579" cy="2937962"/>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dk1"/>
              </a:buClr>
              <a:buSzPct val="100000"/>
              <a:buNone/>
            </a:pPr>
            <a:r>
              <a:rPr b="1" lang="id" sz="1500"/>
              <a:t>Jabatan Akademik: </a:t>
            </a:r>
            <a:r>
              <a:rPr lang="id" sz="1500"/>
              <a:t>………………</a:t>
            </a:r>
            <a:endParaRPr/>
          </a:p>
          <a:p>
            <a:pPr indent="0" lvl="0" marL="0" rtl="0" algn="l">
              <a:lnSpc>
                <a:spcPct val="90000"/>
              </a:lnSpc>
              <a:spcBef>
                <a:spcPts val="750"/>
              </a:spcBef>
              <a:spcAft>
                <a:spcPts val="0"/>
              </a:spcAft>
              <a:buClr>
                <a:schemeClr val="dk1"/>
              </a:buClr>
              <a:buSzPct val="100000"/>
              <a:buNone/>
            </a:pPr>
            <a:r>
              <a:t/>
            </a:r>
            <a:endParaRPr b="1" sz="1500"/>
          </a:p>
          <a:p>
            <a:pPr indent="0" lvl="0" marL="0" rtl="0" algn="l">
              <a:lnSpc>
                <a:spcPct val="90000"/>
              </a:lnSpc>
              <a:spcBef>
                <a:spcPts val="750"/>
              </a:spcBef>
              <a:spcAft>
                <a:spcPts val="0"/>
              </a:spcAft>
              <a:buClr>
                <a:schemeClr val="dk1"/>
              </a:buClr>
              <a:buSzPct val="100000"/>
              <a:buNone/>
            </a:pPr>
            <a:r>
              <a:rPr b="1" lang="id" sz="1500"/>
              <a:t>Latar Belakang Pendidikan:</a:t>
            </a:r>
            <a:endParaRPr/>
          </a:p>
          <a:p>
            <a:pPr indent="-171450" lvl="0" marL="171450" rtl="0" algn="l">
              <a:lnSpc>
                <a:spcPct val="90000"/>
              </a:lnSpc>
              <a:spcBef>
                <a:spcPts val="750"/>
              </a:spcBef>
              <a:spcAft>
                <a:spcPts val="0"/>
              </a:spcAft>
              <a:buClr>
                <a:schemeClr val="dk1"/>
              </a:buClr>
              <a:buSzPct val="100000"/>
              <a:buChar char="•"/>
            </a:pPr>
            <a:r>
              <a:rPr lang="id" sz="1500"/>
              <a:t>S1: ………</a:t>
            </a:r>
            <a:endParaRPr/>
          </a:p>
          <a:p>
            <a:pPr indent="-171450" lvl="0" marL="171450" rtl="0" algn="l">
              <a:lnSpc>
                <a:spcPct val="90000"/>
              </a:lnSpc>
              <a:spcBef>
                <a:spcPts val="750"/>
              </a:spcBef>
              <a:spcAft>
                <a:spcPts val="0"/>
              </a:spcAft>
              <a:buClr>
                <a:schemeClr val="dk1"/>
              </a:buClr>
              <a:buSzPct val="100000"/>
              <a:buChar char="•"/>
            </a:pPr>
            <a:r>
              <a:rPr lang="id" sz="1500"/>
              <a:t>S2: ……...</a:t>
            </a:r>
            <a:endParaRPr/>
          </a:p>
          <a:p>
            <a:pPr indent="-171450" lvl="0" marL="171450" rtl="0" algn="l">
              <a:lnSpc>
                <a:spcPct val="90000"/>
              </a:lnSpc>
              <a:spcBef>
                <a:spcPts val="750"/>
              </a:spcBef>
              <a:spcAft>
                <a:spcPts val="0"/>
              </a:spcAft>
              <a:buClr>
                <a:schemeClr val="dk1"/>
              </a:buClr>
              <a:buSzPct val="100000"/>
              <a:buChar char="•"/>
            </a:pPr>
            <a:r>
              <a:rPr lang="id" sz="1500"/>
              <a:t>S3: ………</a:t>
            </a:r>
            <a:endParaRPr/>
          </a:p>
          <a:p>
            <a:pPr indent="0" lvl="0" marL="0" rtl="0" algn="l">
              <a:lnSpc>
                <a:spcPct val="90000"/>
              </a:lnSpc>
              <a:spcBef>
                <a:spcPts val="750"/>
              </a:spcBef>
              <a:spcAft>
                <a:spcPts val="0"/>
              </a:spcAft>
              <a:buClr>
                <a:schemeClr val="dk1"/>
              </a:buClr>
              <a:buSzPct val="100000"/>
              <a:buNone/>
            </a:pPr>
            <a:r>
              <a:t/>
            </a:r>
            <a:endParaRPr b="1" sz="1500"/>
          </a:p>
          <a:p>
            <a:pPr indent="0" lvl="0" marL="0" rtl="0" algn="l">
              <a:lnSpc>
                <a:spcPct val="90000"/>
              </a:lnSpc>
              <a:spcBef>
                <a:spcPts val="750"/>
              </a:spcBef>
              <a:spcAft>
                <a:spcPts val="0"/>
              </a:spcAft>
              <a:buClr>
                <a:schemeClr val="dk1"/>
              </a:buClr>
              <a:buSzPct val="100000"/>
              <a:buNone/>
            </a:pPr>
            <a:r>
              <a:rPr b="1" lang="id" sz="1500"/>
              <a:t>Riwayat/Pengalaman Pekerjaan:</a:t>
            </a:r>
            <a:endParaRPr/>
          </a:p>
          <a:p>
            <a:pPr indent="-171450" lvl="0" marL="171450" rtl="0" algn="l">
              <a:lnSpc>
                <a:spcPct val="90000"/>
              </a:lnSpc>
              <a:spcBef>
                <a:spcPts val="750"/>
              </a:spcBef>
              <a:spcAft>
                <a:spcPts val="0"/>
              </a:spcAft>
              <a:buClr>
                <a:schemeClr val="dk1"/>
              </a:buClr>
              <a:buSzPct val="100000"/>
              <a:buChar char="•"/>
            </a:pPr>
            <a:r>
              <a:rPr lang="id" sz="1500"/>
              <a:t>Dosen</a:t>
            </a:r>
            <a:endParaRPr sz="1500"/>
          </a:p>
          <a:p>
            <a:pPr indent="-171450" lvl="0" marL="171450" rtl="0" algn="l">
              <a:lnSpc>
                <a:spcPct val="90000"/>
              </a:lnSpc>
              <a:spcBef>
                <a:spcPts val="750"/>
              </a:spcBef>
              <a:spcAft>
                <a:spcPts val="0"/>
              </a:spcAft>
              <a:buClr>
                <a:schemeClr val="dk1"/>
              </a:buClr>
              <a:buSzPct val="100000"/>
              <a:buChar char="•"/>
            </a:pPr>
            <a:r>
              <a:rPr lang="id" sz="1500"/>
              <a:t>Xxxx</a:t>
            </a:r>
            <a:endParaRPr sz="1500"/>
          </a:p>
          <a:p>
            <a:pPr indent="-171450" lvl="0" marL="171450" rtl="0" algn="l">
              <a:lnSpc>
                <a:spcPct val="90000"/>
              </a:lnSpc>
              <a:spcBef>
                <a:spcPts val="750"/>
              </a:spcBef>
              <a:spcAft>
                <a:spcPts val="0"/>
              </a:spcAft>
              <a:buClr>
                <a:schemeClr val="dk1"/>
              </a:buClr>
              <a:buSzPct val="100000"/>
              <a:buChar char="•"/>
            </a:pPr>
            <a:r>
              <a:rPr lang="id" sz="1500"/>
              <a:t>Xxxx</a:t>
            </a:r>
            <a:endParaRPr sz="1500"/>
          </a:p>
          <a:p>
            <a:pPr indent="-171450" lvl="0" marL="171450" rtl="0" algn="l">
              <a:lnSpc>
                <a:spcPct val="90000"/>
              </a:lnSpc>
              <a:spcBef>
                <a:spcPts val="750"/>
              </a:spcBef>
              <a:spcAft>
                <a:spcPts val="0"/>
              </a:spcAft>
              <a:buClr>
                <a:schemeClr val="dk1"/>
              </a:buClr>
              <a:buSzPct val="100000"/>
              <a:buChar char="•"/>
            </a:pPr>
            <a:r>
              <a:rPr lang="id" sz="1500"/>
              <a:t>Xxxx</a:t>
            </a:r>
            <a:endParaRPr sz="1500"/>
          </a:p>
          <a:p>
            <a:pPr indent="-171450" lvl="0" marL="171450" rtl="0" algn="l">
              <a:lnSpc>
                <a:spcPct val="90000"/>
              </a:lnSpc>
              <a:spcBef>
                <a:spcPts val="750"/>
              </a:spcBef>
              <a:spcAft>
                <a:spcPts val="0"/>
              </a:spcAft>
              <a:buClr>
                <a:schemeClr val="dk1"/>
              </a:buClr>
              <a:buSzPct val="100000"/>
              <a:buChar char="•"/>
            </a:pPr>
            <a:r>
              <a:rPr lang="id" sz="1500"/>
              <a:t>xxxx</a:t>
            </a:r>
            <a:endParaRPr sz="1500"/>
          </a:p>
          <a:p>
            <a:pPr indent="0" lvl="0" marL="0" rtl="0" algn="l">
              <a:lnSpc>
                <a:spcPct val="90000"/>
              </a:lnSpc>
              <a:spcBef>
                <a:spcPts val="750"/>
              </a:spcBef>
              <a:spcAft>
                <a:spcPts val="0"/>
              </a:spcAft>
              <a:buClr>
                <a:schemeClr val="dk1"/>
              </a:buClr>
              <a:buSzPct val="100000"/>
              <a:buNone/>
            </a:pPr>
            <a:r>
              <a:t/>
            </a:r>
            <a:endParaRPr sz="1500"/>
          </a:p>
        </p:txBody>
      </p:sp>
      <p:sp>
        <p:nvSpPr>
          <p:cNvPr id="177" name="Google Shape;177;p37"/>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sp>
        <p:nvSpPr>
          <p:cNvPr id="178" name="Google Shape;178;p37"/>
          <p:cNvSpPr/>
          <p:nvPr/>
        </p:nvSpPr>
        <p:spPr>
          <a:xfrm>
            <a:off x="809368" y="1266568"/>
            <a:ext cx="1410216" cy="1797908"/>
          </a:xfrm>
          <a:prstGeom prst="rect">
            <a:avLst/>
          </a:prstGeom>
          <a:solidFill>
            <a:schemeClr val="accent1"/>
          </a:solidFill>
          <a:ln cap="flat" cmpd="sng" w="12700">
            <a:solidFill>
              <a:srgbClr val="A1A1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id" sz="1050" u="none" cap="none" strike="noStrike">
                <a:solidFill>
                  <a:schemeClr val="lt1"/>
                </a:solidFill>
                <a:latin typeface="Arial"/>
                <a:ea typeface="Arial"/>
                <a:cs typeface="Arial"/>
                <a:sym typeface="Arial"/>
              </a:rPr>
              <a:t>Poto</a:t>
            </a:r>
            <a:br>
              <a:rPr b="0" i="0" lang="id" sz="1050" u="none" cap="none" strike="noStrike">
                <a:solidFill>
                  <a:schemeClr val="lt1"/>
                </a:solidFill>
                <a:latin typeface="Arial"/>
                <a:ea typeface="Arial"/>
                <a:cs typeface="Arial"/>
                <a:sym typeface="Arial"/>
              </a:rPr>
            </a:br>
            <a:r>
              <a:rPr b="0" i="0" lang="id" sz="1050" u="none" cap="none" strike="noStrike">
                <a:solidFill>
                  <a:schemeClr val="lt1"/>
                </a:solidFill>
                <a:latin typeface="Arial"/>
                <a:ea typeface="Arial"/>
                <a:cs typeface="Arial"/>
                <a:sym typeface="Arial"/>
              </a:rPr>
              <a:t>Pengajar</a:t>
            </a:r>
            <a:endParaRPr b="0" i="0" sz="1050" u="none" cap="none" strike="noStrike">
              <a:solidFill>
                <a:schemeClr val="lt1"/>
              </a:solidFill>
              <a:latin typeface="Arial"/>
              <a:ea typeface="Arial"/>
              <a:cs typeface="Arial"/>
              <a:sym typeface="Arial"/>
            </a:endParaRPr>
          </a:p>
        </p:txBody>
      </p:sp>
      <p:sp>
        <p:nvSpPr>
          <p:cNvPr id="179" name="Google Shape;179;p37"/>
          <p:cNvSpPr txBox="1"/>
          <p:nvPr/>
        </p:nvSpPr>
        <p:spPr>
          <a:xfrm>
            <a:off x="369157" y="3291945"/>
            <a:ext cx="2275189" cy="1225281"/>
          </a:xfrm>
          <a:prstGeom prst="rect">
            <a:avLst/>
          </a:prstGeom>
          <a:noFill/>
          <a:ln>
            <a:noFill/>
          </a:ln>
        </p:spPr>
        <p:txBody>
          <a:bodyPr anchorCtr="0" anchor="t" bIns="34275" lIns="68575" spcFirstLastPara="1" rIns="68575" wrap="square" tIns="34275">
            <a:normAutofit fontScale="92500" lnSpcReduction="10000"/>
          </a:bodyPr>
          <a:lstStyle/>
          <a:p>
            <a:pPr indent="0" lvl="0" marL="0" marR="0" rtl="0" algn="ctr">
              <a:lnSpc>
                <a:spcPct val="90000"/>
              </a:lnSpc>
              <a:spcBef>
                <a:spcPts val="0"/>
              </a:spcBef>
              <a:spcAft>
                <a:spcPts val="0"/>
              </a:spcAft>
              <a:buClr>
                <a:srgbClr val="000000"/>
              </a:buClr>
              <a:buSzPct val="100000"/>
              <a:buFont typeface="Arial"/>
              <a:buNone/>
            </a:pPr>
            <a:r>
              <a:rPr b="1" i="0" lang="id" sz="1200" u="none" cap="none" strike="noStrike">
                <a:solidFill>
                  <a:schemeClr val="dk1"/>
                </a:solidFill>
                <a:latin typeface="Corbel"/>
                <a:ea typeface="Corbel"/>
                <a:cs typeface="Corbel"/>
                <a:sym typeface="Corbel"/>
              </a:rPr>
              <a:t>Contak Pengajar:</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ct val="100000"/>
              <a:buFont typeface="Arial"/>
              <a:buNone/>
            </a:pPr>
            <a:r>
              <a:rPr b="0" i="0" lang="id" sz="1050" u="none" cap="none" strike="noStrike">
                <a:solidFill>
                  <a:schemeClr val="dk1"/>
                </a:solidFill>
                <a:latin typeface="Corbel"/>
                <a:ea typeface="Corbel"/>
                <a:cs typeface="Corbel"/>
                <a:sym typeface="Corbel"/>
              </a:rPr>
              <a:t>Ponsel:</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ct val="100000"/>
              <a:buFont typeface="Arial"/>
              <a:buNone/>
            </a:pPr>
            <a:r>
              <a:rPr b="0" i="0" lang="id" sz="1050" u="none" cap="none" strike="noStrike">
                <a:solidFill>
                  <a:schemeClr val="dk1"/>
                </a:solidFill>
                <a:latin typeface="Corbel"/>
                <a:ea typeface="Corbel"/>
                <a:cs typeface="Corbel"/>
                <a:sym typeface="Corbel"/>
              </a:rPr>
              <a:t>xxxxxx</a:t>
            </a:r>
            <a:endParaRPr b="0" i="0" sz="1050" u="none" cap="none" strike="noStrike">
              <a:solidFill>
                <a:schemeClr val="dk1"/>
              </a:solidFill>
              <a:latin typeface="Corbel"/>
              <a:ea typeface="Corbel"/>
              <a:cs typeface="Corbel"/>
              <a:sym typeface="Corbel"/>
            </a:endParaRPr>
          </a:p>
          <a:p>
            <a:pPr indent="0" lvl="0" marL="0" marR="0" rtl="0" algn="ctr">
              <a:lnSpc>
                <a:spcPct val="90000"/>
              </a:lnSpc>
              <a:spcBef>
                <a:spcPts val="1000"/>
              </a:spcBef>
              <a:spcAft>
                <a:spcPts val="0"/>
              </a:spcAft>
              <a:buClr>
                <a:srgbClr val="000000"/>
              </a:buClr>
              <a:buSzPct val="100000"/>
              <a:buFont typeface="Arial"/>
              <a:buNone/>
            </a:pPr>
            <a:r>
              <a:rPr b="0" i="0" lang="id" sz="1050" u="none" cap="none" strike="noStrike">
                <a:solidFill>
                  <a:schemeClr val="dk1"/>
                </a:solidFill>
                <a:latin typeface="Corbel"/>
                <a:ea typeface="Corbel"/>
                <a:cs typeface="Corbel"/>
                <a:sym typeface="Corbel"/>
              </a:rPr>
              <a:t>Email:</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ct val="100000"/>
              <a:buFont typeface="Arial"/>
              <a:buNone/>
            </a:pPr>
            <a:r>
              <a:rPr b="0" i="0" lang="id" sz="1050" u="none" cap="none" strike="noStrike">
                <a:solidFill>
                  <a:schemeClr val="dk1"/>
                </a:solidFill>
                <a:latin typeface="Corbel"/>
                <a:ea typeface="Corbel"/>
                <a:cs typeface="Corbel"/>
                <a:sym typeface="Corbel"/>
              </a:rPr>
              <a:t>xxxxxxx</a:t>
            </a:r>
            <a:endParaRPr b="0" i="0" sz="1050" u="none" cap="none" strike="noStrike">
              <a:solidFill>
                <a:schemeClr val="dk1"/>
              </a:solidFill>
              <a:latin typeface="Corbel"/>
              <a:ea typeface="Corbel"/>
              <a:cs typeface="Corbel"/>
              <a:sym typeface="Corbel"/>
            </a:endParaRPr>
          </a:p>
          <a:p>
            <a:pPr indent="0" lvl="0" marL="0" marR="0" rtl="0" algn="l">
              <a:lnSpc>
                <a:spcPct val="90000"/>
              </a:lnSpc>
              <a:spcBef>
                <a:spcPts val="1000"/>
              </a:spcBef>
              <a:spcAft>
                <a:spcPts val="0"/>
              </a:spcAft>
              <a:buClr>
                <a:srgbClr val="000000"/>
              </a:buClr>
              <a:buSzPct val="100000"/>
              <a:buFont typeface="Arial"/>
              <a:buNone/>
            </a:pPr>
            <a:r>
              <a:t/>
            </a:r>
            <a:endParaRPr b="0" i="0" sz="1500" u="none" cap="none" strike="noStrike">
              <a:solidFill>
                <a:schemeClr val="dk1"/>
              </a:solidFill>
              <a:latin typeface="Corbel"/>
              <a:ea typeface="Corbel"/>
              <a:cs typeface="Corbel"/>
              <a:sym typeface="Corbe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lt1"/>
              </a:buClr>
              <a:buSzPts val="2400"/>
              <a:buFont typeface="Arial"/>
              <a:buNone/>
            </a:pPr>
            <a:r>
              <a:rPr lang="id"/>
              <a:t>Susunan data</a:t>
            </a:r>
            <a:endParaRPr/>
          </a:p>
        </p:txBody>
      </p:sp>
      <p:sp>
        <p:nvSpPr>
          <p:cNvPr id="373" name="Google Shape;373;p54"/>
          <p:cNvSpPr txBox="1"/>
          <p:nvPr>
            <p:ph idx="1" type="body"/>
          </p:nvPr>
        </p:nvSpPr>
        <p:spPr>
          <a:xfrm>
            <a:off x="311699" y="1389599"/>
            <a:ext cx="3425414" cy="3198301"/>
          </a:xfrm>
          <a:prstGeom prst="rect">
            <a:avLst/>
          </a:prstGeom>
          <a:noFill/>
          <a:ln>
            <a:noFill/>
          </a:ln>
        </p:spPr>
        <p:txBody>
          <a:bodyPr anchorCtr="0" anchor="t" bIns="91425" lIns="91425" spcFirstLastPara="1" rIns="91425" wrap="square" tIns="91425">
            <a:normAutofit/>
          </a:bodyPr>
          <a:lstStyle/>
          <a:p>
            <a:pPr indent="0" lvl="0" marL="152400" rtl="0" algn="l">
              <a:lnSpc>
                <a:spcPct val="115000"/>
              </a:lnSpc>
              <a:spcBef>
                <a:spcPts val="0"/>
              </a:spcBef>
              <a:spcAft>
                <a:spcPts val="0"/>
              </a:spcAft>
              <a:buClr>
                <a:schemeClr val="dk1"/>
              </a:buClr>
              <a:buSzPts val="1200"/>
              <a:buNone/>
            </a:pPr>
            <a:r>
              <a:rPr b="1" lang="id" sz="1400"/>
              <a:t>Butir data</a:t>
            </a:r>
            <a:r>
              <a:rPr lang="id" sz="1400"/>
              <a:t> (</a:t>
            </a:r>
            <a:r>
              <a:rPr i="1" lang="id" sz="1400"/>
              <a:t>datum</a:t>
            </a:r>
            <a:r>
              <a:rPr lang="id" sz="1400"/>
              <a:t>): satuan terkecil data; satu nilai untuk satu variable tertentu</a:t>
            </a:r>
            <a:endParaRPr sz="1400"/>
          </a:p>
          <a:p>
            <a:pPr indent="0" lvl="0" marL="152400" rtl="0" algn="l">
              <a:lnSpc>
                <a:spcPct val="115000"/>
              </a:lnSpc>
              <a:spcBef>
                <a:spcPts val="0"/>
              </a:spcBef>
              <a:spcAft>
                <a:spcPts val="0"/>
              </a:spcAft>
              <a:buClr>
                <a:schemeClr val="dk1"/>
              </a:buClr>
              <a:buSzPts val="1200"/>
              <a:buNone/>
            </a:pPr>
            <a:r>
              <a:t/>
            </a:r>
            <a:endParaRPr sz="1400"/>
          </a:p>
          <a:p>
            <a:pPr indent="0" lvl="0" marL="152400" rtl="0" algn="l">
              <a:lnSpc>
                <a:spcPct val="115000"/>
              </a:lnSpc>
              <a:spcBef>
                <a:spcPts val="0"/>
              </a:spcBef>
              <a:spcAft>
                <a:spcPts val="0"/>
              </a:spcAft>
              <a:buClr>
                <a:schemeClr val="dk1"/>
              </a:buClr>
              <a:buSzPts val="1200"/>
              <a:buNone/>
            </a:pPr>
            <a:r>
              <a:rPr b="1" lang="id" sz="1400"/>
              <a:t>Data</a:t>
            </a:r>
            <a:r>
              <a:rPr lang="id" sz="1400"/>
              <a:t>: kumpulan butir data yang membawa satu kesatuan makna (mendeskripsikan satu objek) tertentu.</a:t>
            </a:r>
            <a:endParaRPr/>
          </a:p>
          <a:p>
            <a:pPr indent="0" lvl="0" marL="152400" rtl="0" algn="l">
              <a:lnSpc>
                <a:spcPct val="115000"/>
              </a:lnSpc>
              <a:spcBef>
                <a:spcPts val="0"/>
              </a:spcBef>
              <a:spcAft>
                <a:spcPts val="0"/>
              </a:spcAft>
              <a:buClr>
                <a:schemeClr val="dk1"/>
              </a:buClr>
              <a:buSzPts val="1200"/>
              <a:buNone/>
            </a:pPr>
            <a:r>
              <a:t/>
            </a:r>
            <a:endParaRPr sz="1400"/>
          </a:p>
          <a:p>
            <a:pPr indent="0" lvl="0" marL="152400" rtl="0" algn="l">
              <a:lnSpc>
                <a:spcPct val="115000"/>
              </a:lnSpc>
              <a:spcBef>
                <a:spcPts val="0"/>
              </a:spcBef>
              <a:spcAft>
                <a:spcPts val="0"/>
              </a:spcAft>
              <a:buClr>
                <a:schemeClr val="dk1"/>
              </a:buClr>
              <a:buSzPts val="1200"/>
              <a:buNone/>
            </a:pPr>
            <a:r>
              <a:rPr b="1" lang="id" sz="1400"/>
              <a:t>Himpunan data</a:t>
            </a:r>
            <a:r>
              <a:rPr lang="id" sz="1400"/>
              <a:t> (</a:t>
            </a:r>
            <a:r>
              <a:rPr i="1" lang="id" sz="1400"/>
              <a:t>dataset</a:t>
            </a:r>
            <a:r>
              <a:rPr lang="id" sz="1400"/>
              <a:t>): kumpulan data.</a:t>
            </a:r>
            <a:endParaRPr/>
          </a:p>
          <a:p>
            <a:pPr indent="0" lvl="0" marL="152400" rtl="0" algn="l">
              <a:lnSpc>
                <a:spcPct val="115000"/>
              </a:lnSpc>
              <a:spcBef>
                <a:spcPts val="0"/>
              </a:spcBef>
              <a:spcAft>
                <a:spcPts val="0"/>
              </a:spcAft>
              <a:buClr>
                <a:schemeClr val="dk1"/>
              </a:buClr>
              <a:buSzPts val="1200"/>
              <a:buNone/>
            </a:pPr>
            <a:r>
              <a:t/>
            </a:r>
            <a:endParaRPr b="1" sz="1400"/>
          </a:p>
          <a:p>
            <a:pPr indent="0" lvl="0" marL="152400" rtl="0" algn="l">
              <a:lnSpc>
                <a:spcPct val="115000"/>
              </a:lnSpc>
              <a:spcBef>
                <a:spcPts val="0"/>
              </a:spcBef>
              <a:spcAft>
                <a:spcPts val="0"/>
              </a:spcAft>
              <a:buClr>
                <a:schemeClr val="dk1"/>
              </a:buClr>
              <a:buSzPts val="1200"/>
              <a:buNone/>
            </a:pPr>
            <a:r>
              <a:rPr b="1" lang="id" sz="1400"/>
              <a:t>Metadata</a:t>
            </a:r>
            <a:r>
              <a:rPr lang="id" sz="1400"/>
              <a:t>: data yang menjelaskan data yang lain.</a:t>
            </a:r>
            <a:endParaRPr b="1" sz="1400"/>
          </a:p>
        </p:txBody>
      </p:sp>
      <p:sp>
        <p:nvSpPr>
          <p:cNvPr id="374" name="Google Shape;374;p54"/>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375" name="Google Shape;375;p54"/>
          <p:cNvPicPr preferRelativeResize="0"/>
          <p:nvPr/>
        </p:nvPicPr>
        <p:blipFill rotWithShape="1">
          <a:blip r:embed="rId3">
            <a:alphaModFix/>
          </a:blip>
          <a:srcRect b="0" l="0" r="0" t="0"/>
          <a:stretch/>
        </p:blipFill>
        <p:spPr>
          <a:xfrm>
            <a:off x="4395748" y="1320104"/>
            <a:ext cx="4032636" cy="1251646"/>
          </a:xfrm>
          <a:prstGeom prst="rect">
            <a:avLst/>
          </a:prstGeom>
          <a:noFill/>
          <a:ln>
            <a:noFill/>
          </a:ln>
        </p:spPr>
      </p:pic>
      <p:sp>
        <p:nvSpPr>
          <p:cNvPr id="376" name="Google Shape;376;p54"/>
          <p:cNvSpPr/>
          <p:nvPr/>
        </p:nvSpPr>
        <p:spPr>
          <a:xfrm>
            <a:off x="5271715" y="2178657"/>
            <a:ext cx="1264257" cy="182880"/>
          </a:xfrm>
          <a:prstGeom prst="rect">
            <a:avLst/>
          </a:prstGeom>
          <a:solidFill>
            <a:schemeClr val="accent4">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p54"/>
          <p:cNvSpPr/>
          <p:nvPr/>
        </p:nvSpPr>
        <p:spPr>
          <a:xfrm>
            <a:off x="4395748" y="1948070"/>
            <a:ext cx="4032636" cy="182880"/>
          </a:xfrm>
          <a:prstGeom prst="roundRect">
            <a:avLst>
              <a:gd fmla="val 16667" name="adj"/>
            </a:avLst>
          </a:prstGeom>
          <a:solidFill>
            <a:schemeClr val="accent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78" name="Google Shape;378;p54"/>
          <p:cNvCxnSpPr/>
          <p:nvPr/>
        </p:nvCxnSpPr>
        <p:spPr>
          <a:xfrm>
            <a:off x="3307743" y="1709530"/>
            <a:ext cx="2250300" cy="556500"/>
          </a:xfrm>
          <a:prstGeom prst="bentConnector3">
            <a:avLst>
              <a:gd fmla="val 20317" name="adj1"/>
            </a:avLst>
          </a:prstGeom>
          <a:noFill/>
          <a:ln cap="flat" cmpd="sng" w="28575">
            <a:solidFill>
              <a:schemeClr val="accent4"/>
            </a:solidFill>
            <a:prstDash val="solid"/>
            <a:miter lim="800000"/>
            <a:headEnd len="sm" w="sm" type="none"/>
            <a:tailEnd len="med" w="med" type="triangle"/>
          </a:ln>
        </p:spPr>
      </p:cxnSp>
      <p:cxnSp>
        <p:nvCxnSpPr>
          <p:cNvPr id="379" name="Google Shape;379;p54"/>
          <p:cNvCxnSpPr/>
          <p:nvPr/>
        </p:nvCxnSpPr>
        <p:spPr>
          <a:xfrm flipH="1" rot="10800000">
            <a:off x="3181845" y="2035448"/>
            <a:ext cx="1088100" cy="620100"/>
          </a:xfrm>
          <a:prstGeom prst="bentConnector3">
            <a:avLst>
              <a:gd fmla="val 18573" name="adj1"/>
            </a:avLst>
          </a:prstGeom>
          <a:noFill/>
          <a:ln cap="flat" cmpd="sng" w="28575">
            <a:solidFill>
              <a:schemeClr val="accent1"/>
            </a:solidFill>
            <a:prstDash val="solid"/>
            <a:miter lim="800000"/>
            <a:headEnd len="sm" w="sm" type="none"/>
            <a:tailEnd len="med" w="med" type="triangle"/>
          </a:ln>
        </p:spPr>
      </p:cxnSp>
      <p:sp>
        <p:nvSpPr>
          <p:cNvPr id="380" name="Google Shape;380;p54"/>
          <p:cNvSpPr/>
          <p:nvPr/>
        </p:nvSpPr>
        <p:spPr>
          <a:xfrm>
            <a:off x="217403" y="1781092"/>
            <a:ext cx="155448" cy="91440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1" name="Google Shape;381;p54"/>
          <p:cNvSpPr/>
          <p:nvPr/>
        </p:nvSpPr>
        <p:spPr>
          <a:xfrm>
            <a:off x="3991555" y="1057524"/>
            <a:ext cx="4731026" cy="1765190"/>
          </a:xfrm>
          <a:prstGeom prst="roundRect">
            <a:avLst>
              <a:gd fmla="val 16667" name="adj"/>
            </a:avLst>
          </a:prstGeom>
          <a:noFill/>
          <a:ln cap="flat" cmpd="sng" w="2857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382" name="Google Shape;382;p54"/>
          <p:cNvCxnSpPr>
            <a:endCxn id="381" idx="2"/>
          </p:cNvCxnSpPr>
          <p:nvPr/>
        </p:nvCxnSpPr>
        <p:spPr>
          <a:xfrm flipH="1" rot="10800000">
            <a:off x="3119768" y="2822714"/>
            <a:ext cx="3237300" cy="795000"/>
          </a:xfrm>
          <a:prstGeom prst="bentConnector2">
            <a:avLst/>
          </a:prstGeom>
          <a:noFill/>
          <a:ln cap="flat" cmpd="sng" w="38100">
            <a:solidFill>
              <a:schemeClr val="dk1"/>
            </a:solidFill>
            <a:prstDash val="solid"/>
            <a:miter lim="800000"/>
            <a:headEnd len="sm" w="sm" type="none"/>
            <a:tailEnd len="med" w="med" type="triangle"/>
          </a:ln>
        </p:spPr>
      </p:cxnSp>
      <p:sp>
        <p:nvSpPr>
          <p:cNvPr id="383" name="Google Shape;383;p54"/>
          <p:cNvSpPr txBox="1"/>
          <p:nvPr/>
        </p:nvSpPr>
        <p:spPr>
          <a:xfrm>
            <a:off x="4269850" y="3816626"/>
            <a:ext cx="4158600" cy="738900"/>
          </a:xfrm>
          <a:prstGeom prst="rect">
            <a:avLst/>
          </a:prstGeom>
          <a:noFill/>
          <a:ln cap="flat" cmpd="sng" w="127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chemeClr val="dk1"/>
                </a:solidFill>
                <a:latin typeface="Arial"/>
                <a:ea typeface="Arial"/>
                <a:cs typeface="Arial"/>
                <a:sym typeface="Arial"/>
              </a:rPr>
              <a:t>"make":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d" sz="1400" u="none" cap="none" strike="noStrike">
                <a:solidFill>
                  <a:schemeClr val="dk1"/>
                </a:solidFill>
                <a:latin typeface="Arial"/>
                <a:ea typeface="Arial"/>
                <a:cs typeface="Arial"/>
                <a:sym typeface="Arial"/>
              </a:rPr>
              <a:t>tipe: string,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d" sz="1400" u="none" cap="none" strike="noStrike">
                <a:solidFill>
                  <a:schemeClr val="dk1"/>
                </a:solidFill>
                <a:latin typeface="Arial"/>
                <a:ea typeface="Arial"/>
                <a:cs typeface="Arial"/>
                <a:sym typeface="Arial"/>
              </a:rPr>
              <a:t>deskripsi: nama pabrikan merek kendaraan</a:t>
            </a:r>
            <a:endParaRPr b="0" i="0" sz="1400" u="none" cap="none" strike="noStrike">
              <a:solidFill>
                <a:schemeClr val="dk1"/>
              </a:solidFill>
              <a:latin typeface="Arial"/>
              <a:ea typeface="Arial"/>
              <a:cs typeface="Arial"/>
              <a:sym typeface="Arial"/>
            </a:endParaRPr>
          </a:p>
        </p:txBody>
      </p:sp>
      <p:cxnSp>
        <p:nvCxnSpPr>
          <p:cNvPr id="384" name="Google Shape;384;p54"/>
          <p:cNvCxnSpPr/>
          <p:nvPr/>
        </p:nvCxnSpPr>
        <p:spPr>
          <a:xfrm>
            <a:off x="2027583" y="4245997"/>
            <a:ext cx="2154900" cy="151200"/>
          </a:xfrm>
          <a:prstGeom prst="bentConnector3">
            <a:avLst>
              <a:gd fmla="val 554" name="adj1"/>
            </a:avLst>
          </a:prstGeom>
          <a:noFill/>
          <a:ln cap="flat" cmpd="sng" w="38100">
            <a:solidFill>
              <a:schemeClr val="dk1"/>
            </a:solidFill>
            <a:prstDash val="solid"/>
            <a:miter lim="800000"/>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5"/>
          <p:cNvSpPr txBox="1"/>
          <p:nvPr>
            <p:ph type="title"/>
          </p:nvPr>
        </p:nvSpPr>
        <p:spPr>
          <a:xfrm>
            <a:off x="163873" y="695101"/>
            <a:ext cx="8351477" cy="528941"/>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Tipe data berdasarkan susunannya</a:t>
            </a:r>
            <a:endParaRPr/>
          </a:p>
        </p:txBody>
      </p:sp>
      <p:sp>
        <p:nvSpPr>
          <p:cNvPr id="390" name="Google Shape;390;p55"/>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graphicFrame>
        <p:nvGraphicFramePr>
          <p:cNvPr id="391" name="Google Shape;391;p55"/>
          <p:cNvGraphicFramePr/>
          <p:nvPr/>
        </p:nvGraphicFramePr>
        <p:xfrm>
          <a:off x="311699" y="1138130"/>
          <a:ext cx="3000000" cy="3000000"/>
        </p:xfrm>
        <a:graphic>
          <a:graphicData uri="http://schemas.openxmlformats.org/drawingml/2006/table">
            <a:tbl>
              <a:tblPr bandRow="1" firstRow="1">
                <a:noFill/>
                <a:tableStyleId>{CAE174B7-7D6D-4482-9E63-F5BC99CE6792}</a:tableStyleId>
              </a:tblPr>
              <a:tblGrid>
                <a:gridCol w="881000"/>
                <a:gridCol w="3427000"/>
                <a:gridCol w="4142625"/>
              </a:tblGrid>
              <a:tr h="383175">
                <a:tc>
                  <a:txBody>
                    <a:bodyPr/>
                    <a:lstStyle/>
                    <a:p>
                      <a:pPr indent="0" lvl="0" marL="0" marR="0" rtl="0" algn="l">
                        <a:lnSpc>
                          <a:spcPct val="100000"/>
                        </a:lnSpc>
                        <a:spcBef>
                          <a:spcPts val="0"/>
                        </a:spcBef>
                        <a:spcAft>
                          <a:spcPts val="0"/>
                        </a:spcAft>
                        <a:buClr>
                          <a:schemeClr val="dk1"/>
                        </a:buClr>
                        <a:buSzPts val="1500"/>
                        <a:buFont typeface="Corbel"/>
                        <a:buNone/>
                      </a:pPr>
                      <a:r>
                        <a:t/>
                      </a:r>
                      <a:endParaRPr sz="1500" u="none" cap="none" strike="noStrike"/>
                    </a:p>
                  </a:txBody>
                  <a:tcPr marT="45725" marB="45725" marR="91450" marL="91450">
                    <a:solidFill>
                      <a:srgbClr val="4285F4"/>
                    </a:solidFill>
                  </a:tcPr>
                </a:tc>
                <a:tc>
                  <a:txBody>
                    <a:bodyPr/>
                    <a:lstStyle/>
                    <a:p>
                      <a:pPr indent="0" lvl="0" marL="0" marR="0" rtl="0" algn="l">
                        <a:lnSpc>
                          <a:spcPct val="100000"/>
                        </a:lnSpc>
                        <a:spcBef>
                          <a:spcPts val="0"/>
                        </a:spcBef>
                        <a:spcAft>
                          <a:spcPts val="0"/>
                        </a:spcAft>
                        <a:buClr>
                          <a:schemeClr val="dk1"/>
                        </a:buClr>
                        <a:buSzPts val="1500"/>
                        <a:buFont typeface="Corbel"/>
                        <a:buNone/>
                      </a:pPr>
                      <a:r>
                        <a:rPr lang="id" sz="1500" u="none" cap="none" strike="noStrike"/>
                        <a:t>Data terstruktur (structured data)</a:t>
                      </a:r>
                      <a:endParaRPr sz="1350" u="none" cap="none" strike="noStrike"/>
                    </a:p>
                  </a:txBody>
                  <a:tcPr marT="45725" marB="45725" marR="91450" marL="91450">
                    <a:solidFill>
                      <a:srgbClr val="4285F4"/>
                    </a:solidFill>
                  </a:tcPr>
                </a:tc>
                <a:tc>
                  <a:txBody>
                    <a:bodyPr/>
                    <a:lstStyle/>
                    <a:p>
                      <a:pPr indent="0" lvl="0" marL="0" marR="0" rtl="0" algn="l">
                        <a:lnSpc>
                          <a:spcPct val="100000"/>
                        </a:lnSpc>
                        <a:spcBef>
                          <a:spcPts val="0"/>
                        </a:spcBef>
                        <a:spcAft>
                          <a:spcPts val="0"/>
                        </a:spcAft>
                        <a:buClr>
                          <a:schemeClr val="dk1"/>
                        </a:buClr>
                        <a:buSzPts val="1500"/>
                        <a:buFont typeface="Corbel"/>
                        <a:buNone/>
                      </a:pPr>
                      <a:r>
                        <a:rPr lang="id" sz="1500" u="none" cap="none" strike="noStrike"/>
                        <a:t>Data tak terstruktur (unstructured data)</a:t>
                      </a:r>
                      <a:endParaRPr sz="1350" u="none" cap="none" strike="noStrike"/>
                    </a:p>
                  </a:txBody>
                  <a:tcPr marT="45725" marB="45725" marR="91450" marL="91450">
                    <a:solidFill>
                      <a:srgbClr val="4285F4"/>
                    </a:solidFill>
                  </a:tcPr>
                </a:tc>
              </a:tr>
              <a:tr h="1351200">
                <a:tc>
                  <a:txBody>
                    <a:bodyPr/>
                    <a:lstStyle/>
                    <a:p>
                      <a:pPr indent="0" lvl="0" marL="0" marR="0" rtl="0" algn="l">
                        <a:lnSpc>
                          <a:spcPct val="100000"/>
                        </a:lnSpc>
                        <a:spcBef>
                          <a:spcPts val="0"/>
                        </a:spcBef>
                        <a:spcAft>
                          <a:spcPts val="0"/>
                        </a:spcAft>
                        <a:buClr>
                          <a:schemeClr val="dk1"/>
                        </a:buClr>
                        <a:buSzPts val="1500"/>
                        <a:buFont typeface="Corbel"/>
                        <a:buNone/>
                      </a:pPr>
                      <a:r>
                        <a:rPr b="1" lang="id" sz="1500" u="none" cap="none" strike="noStrike"/>
                        <a:t>Sifat</a:t>
                      </a:r>
                      <a:endParaRPr b="1" sz="1350" u="none" cap="none" strike="noStrike"/>
                    </a:p>
                  </a:txBody>
                  <a:tcPr marT="45725" marB="45725" marR="91450" marL="91450">
                    <a:solidFill>
                      <a:srgbClr val="F3F3F3"/>
                    </a:solidFill>
                  </a:tcPr>
                </a:tc>
                <a:tc>
                  <a:txBody>
                    <a:bodyPr/>
                    <a:lstStyle/>
                    <a:p>
                      <a:pPr indent="-95250" lvl="0" marL="91440" marR="0" rtl="0" algn="l">
                        <a:lnSpc>
                          <a:spcPct val="100000"/>
                        </a:lnSpc>
                        <a:spcBef>
                          <a:spcPts val="0"/>
                        </a:spcBef>
                        <a:spcAft>
                          <a:spcPts val="0"/>
                        </a:spcAft>
                        <a:buClr>
                          <a:schemeClr val="dk1"/>
                        </a:buClr>
                        <a:buSzPts val="1500"/>
                        <a:buFont typeface="Arial"/>
                        <a:buChar char="•"/>
                      </a:pPr>
                      <a:r>
                        <a:rPr lang="id" sz="1500" u="none" cap="none" strike="noStrike"/>
                        <a:t>Model data terdefinisikan sebelumnya</a:t>
                      </a:r>
                      <a:endParaRPr sz="1500" u="none" cap="none" strike="noStrike"/>
                    </a:p>
                    <a:p>
                      <a:pPr indent="-95250" lvl="0" marL="91440" marR="0" rtl="0" algn="l">
                        <a:lnSpc>
                          <a:spcPct val="100000"/>
                        </a:lnSpc>
                        <a:spcBef>
                          <a:spcPts val="0"/>
                        </a:spcBef>
                        <a:spcAft>
                          <a:spcPts val="0"/>
                        </a:spcAft>
                        <a:buClr>
                          <a:schemeClr val="dk1"/>
                        </a:buClr>
                        <a:buSzPts val="1500"/>
                        <a:buFont typeface="Arial"/>
                        <a:buChar char="•"/>
                      </a:pPr>
                      <a:r>
                        <a:rPr lang="id" sz="1500" u="none" cap="none" strike="noStrike"/>
                        <a:t>Format butir data (biasanya) teks.</a:t>
                      </a:r>
                      <a:endParaRPr sz="1350" u="none" cap="none" strike="noStrike"/>
                    </a:p>
                    <a:p>
                      <a:pPr indent="-95250" lvl="0" marL="91440" marR="0" rtl="0" algn="l">
                        <a:lnSpc>
                          <a:spcPct val="100000"/>
                        </a:lnSpc>
                        <a:spcBef>
                          <a:spcPts val="0"/>
                        </a:spcBef>
                        <a:spcAft>
                          <a:spcPts val="0"/>
                        </a:spcAft>
                        <a:buClr>
                          <a:schemeClr val="dk1"/>
                        </a:buClr>
                        <a:buSzPts val="1500"/>
                        <a:buFont typeface="Arial"/>
                        <a:buChar char="•"/>
                      </a:pPr>
                      <a:r>
                        <a:rPr lang="id" sz="1500" u="none" cap="none" strike="noStrike"/>
                        <a:t>Antar butir data </a:t>
                      </a:r>
                      <a:r>
                        <a:rPr lang="id" sz="1500"/>
                        <a:t>di</a:t>
                      </a:r>
                      <a:r>
                        <a:rPr lang="id" sz="1500" u="none" cap="none" strike="noStrike"/>
                        <a:t>bedakan dengan jelas.</a:t>
                      </a:r>
                      <a:endParaRPr sz="1350" u="none" cap="none" strike="noStrike"/>
                    </a:p>
                    <a:p>
                      <a:pPr indent="-95250" lvl="0" marL="91440" marR="0" rtl="0" algn="l">
                        <a:lnSpc>
                          <a:spcPct val="100000"/>
                        </a:lnSpc>
                        <a:spcBef>
                          <a:spcPts val="0"/>
                        </a:spcBef>
                        <a:spcAft>
                          <a:spcPts val="0"/>
                        </a:spcAft>
                        <a:buClr>
                          <a:schemeClr val="dk1"/>
                        </a:buClr>
                        <a:buSzPts val="1500"/>
                        <a:buFont typeface="Arial"/>
                        <a:buChar char="•"/>
                      </a:pPr>
                      <a:r>
                        <a:rPr lang="id" sz="1500" u="none" cap="none" strike="noStrike"/>
                        <a:t>Ekstraksi/kueri langsung cukup mudah.</a:t>
                      </a:r>
                      <a:endParaRPr sz="1350" u="none" cap="none" strike="noStrike"/>
                    </a:p>
                  </a:txBody>
                  <a:tcPr marT="45725" marB="45725" marR="91450" marL="91450">
                    <a:solidFill>
                      <a:srgbClr val="F3F3F3"/>
                    </a:solidFill>
                  </a:tcPr>
                </a:tc>
                <a:tc>
                  <a:txBody>
                    <a:bodyPr/>
                    <a:lstStyle/>
                    <a:p>
                      <a:pPr indent="-95250" lvl="0" marL="91440" marR="0" rtl="0" algn="l">
                        <a:lnSpc>
                          <a:spcPct val="100000"/>
                        </a:lnSpc>
                        <a:spcBef>
                          <a:spcPts val="0"/>
                        </a:spcBef>
                        <a:spcAft>
                          <a:spcPts val="0"/>
                        </a:spcAft>
                        <a:buClr>
                          <a:schemeClr val="dk1"/>
                        </a:buClr>
                        <a:buSzPts val="1500"/>
                        <a:buFont typeface="Arial"/>
                        <a:buChar char="•"/>
                      </a:pPr>
                      <a:r>
                        <a:rPr lang="id" sz="1500" u="none" cap="none" strike="noStrike"/>
                        <a:t>Model data tidak terdefinisikan sebelumnya</a:t>
                      </a:r>
                      <a:endParaRPr sz="1500" u="none" cap="none" strike="noStrike"/>
                    </a:p>
                    <a:p>
                      <a:pPr indent="-95250" lvl="0" marL="91440" marR="0" rtl="0" algn="l">
                        <a:lnSpc>
                          <a:spcPct val="100000"/>
                        </a:lnSpc>
                        <a:spcBef>
                          <a:spcPts val="0"/>
                        </a:spcBef>
                        <a:spcAft>
                          <a:spcPts val="0"/>
                        </a:spcAft>
                        <a:buClr>
                          <a:schemeClr val="dk1"/>
                        </a:buClr>
                        <a:buSzPts val="1500"/>
                        <a:buFont typeface="Arial"/>
                        <a:buChar char="•"/>
                      </a:pPr>
                      <a:r>
                        <a:rPr lang="id" sz="1500" u="none" cap="none" strike="noStrike"/>
                        <a:t>Format butir data (biasanya) teks, citra, suara, video, dan format lainnya.</a:t>
                      </a:r>
                      <a:endParaRPr sz="1350" u="none" cap="none" strike="noStrike"/>
                    </a:p>
                    <a:p>
                      <a:pPr indent="-95250" lvl="0" marL="91440" marR="0" rtl="0" algn="l">
                        <a:lnSpc>
                          <a:spcPct val="100000"/>
                        </a:lnSpc>
                        <a:spcBef>
                          <a:spcPts val="0"/>
                        </a:spcBef>
                        <a:spcAft>
                          <a:spcPts val="0"/>
                        </a:spcAft>
                        <a:buClr>
                          <a:schemeClr val="dk1"/>
                        </a:buClr>
                        <a:buSzPts val="1500"/>
                        <a:buFont typeface="Arial"/>
                        <a:buChar char="•"/>
                      </a:pPr>
                      <a:r>
                        <a:rPr lang="id" sz="1500" u="none" cap="none" strike="noStrike"/>
                        <a:t>Antar butir data tidak cukup jelas terbedakan karena ketidakteraturan dan ambiguitas.</a:t>
                      </a:r>
                      <a:endParaRPr sz="1350" u="none" cap="none" strike="noStrike"/>
                    </a:p>
                    <a:p>
                      <a:pPr indent="-95250" lvl="0" marL="91440" marR="0" rtl="0" algn="l">
                        <a:lnSpc>
                          <a:spcPct val="100000"/>
                        </a:lnSpc>
                        <a:spcBef>
                          <a:spcPts val="0"/>
                        </a:spcBef>
                        <a:spcAft>
                          <a:spcPts val="0"/>
                        </a:spcAft>
                        <a:buClr>
                          <a:schemeClr val="dk1"/>
                        </a:buClr>
                        <a:buSzPts val="1500"/>
                        <a:buFont typeface="Arial"/>
                        <a:buChar char="•"/>
                      </a:pPr>
                      <a:r>
                        <a:rPr lang="id" sz="1500" u="none" cap="none" strike="noStrike"/>
                        <a:t>Ekstraksi/kueri langsung cukup sulit.</a:t>
                      </a:r>
                      <a:endParaRPr sz="1350" u="none" cap="none" strike="noStrike"/>
                    </a:p>
                  </a:txBody>
                  <a:tcPr marT="45725" marB="45725" marR="91450" marL="91450">
                    <a:solidFill>
                      <a:srgbClr val="F3F3F3"/>
                    </a:solidFill>
                  </a:tcPr>
                </a:tc>
              </a:tr>
              <a:tr h="461125">
                <a:tc>
                  <a:txBody>
                    <a:bodyPr/>
                    <a:lstStyle/>
                    <a:p>
                      <a:pPr indent="0" lvl="0" marL="0" marR="0" rtl="0" algn="l">
                        <a:lnSpc>
                          <a:spcPct val="100000"/>
                        </a:lnSpc>
                        <a:spcBef>
                          <a:spcPts val="0"/>
                        </a:spcBef>
                        <a:spcAft>
                          <a:spcPts val="0"/>
                        </a:spcAft>
                        <a:buClr>
                          <a:schemeClr val="dk1"/>
                        </a:buClr>
                        <a:buSzPts val="1500"/>
                        <a:buFont typeface="Corbel"/>
                        <a:buNone/>
                      </a:pPr>
                      <a:r>
                        <a:rPr b="1" lang="id" sz="1500" u="none" cap="none" strike="noStrike"/>
                        <a:t>Contoh</a:t>
                      </a:r>
                      <a:endParaRPr b="1" sz="1500" u="none" cap="none" strike="noStrike"/>
                    </a:p>
                  </a:txBody>
                  <a:tcPr marT="45725" marB="45725" marR="91450" marL="91450">
                    <a:solidFill>
                      <a:srgbClr val="F3F3F3"/>
                    </a:solidFill>
                  </a:tcPr>
                </a:tc>
                <a:tc>
                  <a:txBody>
                    <a:bodyPr/>
                    <a:lstStyle/>
                    <a:p>
                      <a:pPr indent="0" lvl="0" marL="0" marR="0" rtl="0" algn="l">
                        <a:lnSpc>
                          <a:spcPct val="100000"/>
                        </a:lnSpc>
                        <a:spcBef>
                          <a:spcPts val="0"/>
                        </a:spcBef>
                        <a:spcAft>
                          <a:spcPts val="0"/>
                        </a:spcAft>
                        <a:buClr>
                          <a:schemeClr val="dk1"/>
                        </a:buClr>
                        <a:buSzPts val="1500"/>
                        <a:buFont typeface="Corbel"/>
                        <a:buNone/>
                      </a:pPr>
                      <a:r>
                        <a:rPr lang="id" sz="1500" u="none" cap="none" strike="noStrike"/>
                        <a:t>Data tabular, data berorientasi objek, </a:t>
                      </a:r>
                      <a:r>
                        <a:rPr i="1" lang="id" sz="1500" u="none" cap="none" strike="noStrike"/>
                        <a:t>time series</a:t>
                      </a:r>
                      <a:endParaRPr sz="1500" u="none" cap="none" strike="noStrike"/>
                    </a:p>
                  </a:txBody>
                  <a:tcPr marT="45725" marB="45725" marR="91450" marL="91450">
                    <a:solidFill>
                      <a:srgbClr val="F3F3F3"/>
                    </a:solidFill>
                  </a:tcPr>
                </a:tc>
                <a:tc>
                  <a:txBody>
                    <a:bodyPr/>
                    <a:lstStyle/>
                    <a:p>
                      <a:pPr indent="0" lvl="0" marL="0" marR="0" rtl="0" algn="l">
                        <a:lnSpc>
                          <a:spcPct val="100000"/>
                        </a:lnSpc>
                        <a:spcBef>
                          <a:spcPts val="0"/>
                        </a:spcBef>
                        <a:spcAft>
                          <a:spcPts val="0"/>
                        </a:spcAft>
                        <a:buClr>
                          <a:schemeClr val="dk1"/>
                        </a:buClr>
                        <a:buSzPts val="1500"/>
                        <a:buFont typeface="Corbel"/>
                        <a:buNone/>
                      </a:pPr>
                      <a:r>
                        <a:rPr lang="id" sz="1500" u="none" cap="none" strike="noStrike"/>
                        <a:t>Data teks dalam dokumen teks bebas, data audio, data video.</a:t>
                      </a:r>
                      <a:endParaRPr sz="1350" u="none" cap="none" strike="noStrike"/>
                    </a:p>
                  </a:txBody>
                  <a:tcPr marT="45725" marB="45725" marR="91450" marL="91450">
                    <a:solidFill>
                      <a:srgbClr val="F3F3F3"/>
                    </a:solidFill>
                  </a:tcPr>
                </a:tc>
              </a:tr>
            </a:tbl>
          </a:graphicData>
        </a:graphic>
      </p:graphicFrame>
      <p:sp>
        <p:nvSpPr>
          <p:cNvPr id="392" name="Google Shape;392;p55"/>
          <p:cNvSpPr txBox="1"/>
          <p:nvPr/>
        </p:nvSpPr>
        <p:spPr>
          <a:xfrm>
            <a:off x="311700" y="3698950"/>
            <a:ext cx="84507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d" sz="1400" u="none" cap="none" strike="noStrike">
                <a:solidFill>
                  <a:srgbClr val="000000"/>
                </a:solidFill>
                <a:latin typeface="Arial"/>
                <a:ea typeface="Arial"/>
                <a:cs typeface="Arial"/>
                <a:sym typeface="Arial"/>
              </a:rPr>
              <a:t>Data semi-terstruktur (</a:t>
            </a:r>
            <a:r>
              <a:rPr b="1" i="1" lang="id" sz="1400" u="none" cap="none" strike="noStrike">
                <a:solidFill>
                  <a:srgbClr val="000000"/>
                </a:solidFill>
                <a:latin typeface="Arial"/>
                <a:ea typeface="Arial"/>
                <a:cs typeface="Arial"/>
                <a:sym typeface="Arial"/>
              </a:rPr>
              <a:t>semi-structured data</a:t>
            </a:r>
            <a:r>
              <a:rPr b="1" i="0" lang="id" sz="1400" u="none" cap="none" strike="noStrike">
                <a:solidFill>
                  <a:srgbClr val="000000"/>
                </a:solidFill>
                <a:latin typeface="Arial"/>
                <a:ea typeface="Arial"/>
                <a:cs typeface="Arial"/>
                <a:sym typeface="Arial"/>
              </a:rPr>
              <a:t>)</a:t>
            </a:r>
            <a:r>
              <a:rPr b="0" i="0" lang="id" sz="1400" u="none" cap="none" strike="noStrike">
                <a:solidFill>
                  <a:srgbClr val="000000"/>
                </a:solidFill>
                <a:latin typeface="Arial"/>
                <a:ea typeface="Arial"/>
                <a:cs typeface="Arial"/>
                <a:sym typeface="Arial"/>
              </a:rPr>
              <a:t>: Data terstruktur yang tidak mengikuti model struktur tabular yang seperti pada basis data relasional, namun tetap mengandung </a:t>
            </a:r>
            <a:r>
              <a:rPr b="0" i="1" lang="id" sz="1400" u="none" cap="none" strike="noStrike">
                <a:solidFill>
                  <a:srgbClr val="000000"/>
                </a:solidFill>
                <a:latin typeface="Arial"/>
                <a:ea typeface="Arial"/>
                <a:cs typeface="Arial"/>
                <a:sym typeface="Arial"/>
              </a:rPr>
              <a:t>tags</a:t>
            </a:r>
            <a:r>
              <a:rPr b="0" i="0" lang="id" sz="1400" u="none" cap="none" strike="noStrike">
                <a:solidFill>
                  <a:srgbClr val="000000"/>
                </a:solidFill>
                <a:latin typeface="Arial"/>
                <a:ea typeface="Arial"/>
                <a:cs typeface="Arial"/>
                <a:sym typeface="Arial"/>
              </a:rPr>
              <a:t> atau penanda lainnya yang dapat memisahkan elemen-elemen semantik pada data serta mengatur hierarki antara butir-butir datanya.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F3570"/>
              </a:buClr>
              <a:buSzPct val="115225"/>
              <a:buFont typeface="Overlock"/>
              <a:buNone/>
            </a:pPr>
            <a:r>
              <a:rPr lang="id">
                <a:solidFill>
                  <a:srgbClr val="0F3570"/>
                </a:solidFill>
                <a:latin typeface="Overlock"/>
                <a:ea typeface="Overlock"/>
                <a:cs typeface="Overlock"/>
                <a:sym typeface="Overlock"/>
              </a:rPr>
              <a:t>Structured vs Unstructured Data </a:t>
            </a:r>
            <a:r>
              <a:rPr baseline="30000" lang="id">
                <a:solidFill>
                  <a:srgbClr val="0F3570"/>
                </a:solidFill>
                <a:latin typeface="Overlock"/>
                <a:ea typeface="Overlock"/>
                <a:cs typeface="Overlock"/>
                <a:sym typeface="Overlock"/>
              </a:rPr>
              <a:t>(modul 8/9) </a:t>
            </a:r>
            <a:endParaRPr/>
          </a:p>
        </p:txBody>
      </p:sp>
      <p:sp>
        <p:nvSpPr>
          <p:cNvPr id="398" name="Google Shape;398;p56"/>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399" name="Google Shape;399;p56"/>
          <p:cNvPicPr preferRelativeResize="0"/>
          <p:nvPr/>
        </p:nvPicPr>
        <p:blipFill rotWithShape="1">
          <a:blip r:embed="rId3">
            <a:alphaModFix/>
          </a:blip>
          <a:srcRect b="0" l="0" r="0" t="0"/>
          <a:stretch/>
        </p:blipFill>
        <p:spPr>
          <a:xfrm>
            <a:off x="1829651" y="954650"/>
            <a:ext cx="5484701" cy="3511050"/>
          </a:xfrm>
          <a:prstGeom prst="rect">
            <a:avLst/>
          </a:prstGeom>
          <a:noFill/>
          <a:ln>
            <a:noFill/>
          </a:ln>
        </p:spPr>
      </p:pic>
      <p:sp>
        <p:nvSpPr>
          <p:cNvPr id="400" name="Google Shape;400;p56"/>
          <p:cNvSpPr txBox="1"/>
          <p:nvPr/>
        </p:nvSpPr>
        <p:spPr>
          <a:xfrm>
            <a:off x="3966420" y="4465705"/>
            <a:ext cx="3269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0" lang="id" sz="600" u="none" cap="none" strike="noStrike">
                <a:solidFill>
                  <a:schemeClr val="lt1"/>
                </a:solidFill>
                <a:latin typeface="Arial"/>
                <a:ea typeface="Arial"/>
                <a:cs typeface="Arial"/>
                <a:sym typeface="Arial"/>
              </a:rPr>
              <a:t>sumber: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id" sz="600" u="none" cap="none" strike="noStrike">
                <a:solidFill>
                  <a:schemeClr val="lt1"/>
                </a:solidFill>
                <a:latin typeface="Arial"/>
                <a:ea typeface="Arial"/>
                <a:cs typeface="Arial"/>
                <a:sym typeface="Arial"/>
              </a:rPr>
              <a:t>https://www.knowledgehut.com/blog/data-science/role-of-unstructured-data-in-data-science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7"/>
          <p:cNvSpPr txBox="1"/>
          <p:nvPr>
            <p:ph type="title"/>
          </p:nvPr>
        </p:nvSpPr>
        <p:spPr>
          <a:xfrm>
            <a:off x="322951"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F3570"/>
              </a:buClr>
              <a:buSzPct val="115225"/>
              <a:buFont typeface="Overlock"/>
              <a:buNone/>
            </a:pPr>
            <a:r>
              <a:rPr lang="id">
                <a:solidFill>
                  <a:srgbClr val="0F3570"/>
                </a:solidFill>
                <a:latin typeface="Overlock"/>
                <a:ea typeface="Overlock"/>
                <a:cs typeface="Overlock"/>
                <a:sym typeface="Overlock"/>
              </a:rPr>
              <a:t>Contoh Unstructured Data</a:t>
            </a:r>
            <a:r>
              <a:rPr baseline="30000" lang="id">
                <a:solidFill>
                  <a:srgbClr val="0F3570"/>
                </a:solidFill>
                <a:latin typeface="Overlock"/>
                <a:ea typeface="Overlock"/>
                <a:cs typeface="Overlock"/>
                <a:sym typeface="Overlock"/>
              </a:rPr>
              <a:t>(modul 8/9) </a:t>
            </a:r>
            <a:endParaRPr>
              <a:solidFill>
                <a:srgbClr val="0F3570"/>
              </a:solidFill>
              <a:latin typeface="Overlock"/>
              <a:ea typeface="Overlock"/>
              <a:cs typeface="Overlock"/>
              <a:sym typeface="Overlock"/>
            </a:endParaRPr>
          </a:p>
        </p:txBody>
      </p:sp>
      <p:sp>
        <p:nvSpPr>
          <p:cNvPr id="406" name="Google Shape;406;p57"/>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407" name="Google Shape;407;p57"/>
          <p:cNvPicPr preferRelativeResize="0"/>
          <p:nvPr/>
        </p:nvPicPr>
        <p:blipFill rotWithShape="1">
          <a:blip r:embed="rId3">
            <a:alphaModFix/>
          </a:blip>
          <a:srcRect b="0" l="0" r="0" t="0"/>
          <a:stretch/>
        </p:blipFill>
        <p:spPr>
          <a:xfrm>
            <a:off x="311701" y="1362437"/>
            <a:ext cx="4507808" cy="548008"/>
          </a:xfrm>
          <a:prstGeom prst="rect">
            <a:avLst/>
          </a:prstGeom>
          <a:noFill/>
          <a:ln>
            <a:noFill/>
          </a:ln>
        </p:spPr>
      </p:pic>
      <p:sp>
        <p:nvSpPr>
          <p:cNvPr id="408" name="Google Shape;408;p57"/>
          <p:cNvSpPr txBox="1"/>
          <p:nvPr/>
        </p:nvSpPr>
        <p:spPr>
          <a:xfrm>
            <a:off x="311700" y="2020024"/>
            <a:ext cx="4507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F3570"/>
                </a:solidFill>
                <a:latin typeface="Overlock"/>
                <a:ea typeface="Overlock"/>
                <a:cs typeface="Overlock"/>
                <a:sym typeface="Overlock"/>
              </a:rPr>
              <a:t>email: semi-structured data; isi email: unstructured data</a:t>
            </a:r>
            <a:endParaRPr b="0" i="0" sz="1400" u="none" cap="none" strike="noStrike">
              <a:solidFill>
                <a:srgbClr val="000000"/>
              </a:solidFill>
              <a:latin typeface="Arial"/>
              <a:ea typeface="Arial"/>
              <a:cs typeface="Arial"/>
              <a:sym typeface="Arial"/>
            </a:endParaRPr>
          </a:p>
        </p:txBody>
      </p:sp>
      <p:sp>
        <p:nvSpPr>
          <p:cNvPr id="409" name="Google Shape;409;p57"/>
          <p:cNvSpPr/>
          <p:nvPr/>
        </p:nvSpPr>
        <p:spPr>
          <a:xfrm>
            <a:off x="322952" y="976826"/>
            <a:ext cx="712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d" sz="1800" u="none" cap="none" strike="noStrike">
                <a:solidFill>
                  <a:srgbClr val="0F3570"/>
                </a:solidFill>
                <a:latin typeface="Overlock"/>
                <a:ea typeface="Overlock"/>
                <a:cs typeface="Overlock"/>
                <a:sym typeface="Overlock"/>
              </a:rPr>
              <a:t>email</a:t>
            </a:r>
            <a:endParaRPr b="0" i="0" sz="1400" u="none" cap="none" strike="noStrike">
              <a:solidFill>
                <a:srgbClr val="000000"/>
              </a:solidFill>
              <a:latin typeface="Arial"/>
              <a:ea typeface="Arial"/>
              <a:cs typeface="Arial"/>
              <a:sym typeface="Arial"/>
            </a:endParaRPr>
          </a:p>
        </p:txBody>
      </p:sp>
      <p:pic>
        <p:nvPicPr>
          <p:cNvPr id="410" name="Google Shape;410;p57"/>
          <p:cNvPicPr preferRelativeResize="0"/>
          <p:nvPr/>
        </p:nvPicPr>
        <p:blipFill rotWithShape="1">
          <a:blip r:embed="rId4">
            <a:alphaModFix/>
          </a:blip>
          <a:srcRect b="0" l="0" r="0" t="0"/>
          <a:stretch/>
        </p:blipFill>
        <p:spPr>
          <a:xfrm>
            <a:off x="5338578" y="3329254"/>
            <a:ext cx="3592023" cy="1036668"/>
          </a:xfrm>
          <a:prstGeom prst="rect">
            <a:avLst/>
          </a:prstGeom>
          <a:noFill/>
          <a:ln>
            <a:noFill/>
          </a:ln>
        </p:spPr>
      </p:pic>
      <p:sp>
        <p:nvSpPr>
          <p:cNvPr id="411" name="Google Shape;411;p57"/>
          <p:cNvSpPr/>
          <p:nvPr/>
        </p:nvSpPr>
        <p:spPr>
          <a:xfrm>
            <a:off x="5331149" y="2943325"/>
            <a:ext cx="1485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d" sz="1800" u="none" cap="none" strike="noStrike">
                <a:solidFill>
                  <a:srgbClr val="0F3570"/>
                </a:solidFill>
                <a:latin typeface="Overlock"/>
                <a:ea typeface="Overlock"/>
                <a:cs typeface="Overlock"/>
                <a:sym typeface="Overlock"/>
              </a:rPr>
              <a:t>media s</a:t>
            </a:r>
            <a:r>
              <a:rPr b="1" lang="id" sz="1800">
                <a:solidFill>
                  <a:srgbClr val="0F3570"/>
                </a:solidFill>
                <a:latin typeface="Overlock"/>
                <a:ea typeface="Overlock"/>
                <a:cs typeface="Overlock"/>
                <a:sym typeface="Overlock"/>
              </a:rPr>
              <a:t>osial</a:t>
            </a:r>
            <a:endParaRPr b="0" i="0" sz="1400" u="none" cap="none" strike="noStrike">
              <a:solidFill>
                <a:srgbClr val="000000"/>
              </a:solidFill>
              <a:latin typeface="Arial"/>
              <a:ea typeface="Arial"/>
              <a:cs typeface="Arial"/>
              <a:sym typeface="Arial"/>
            </a:endParaRPr>
          </a:p>
        </p:txBody>
      </p:sp>
      <p:sp>
        <p:nvSpPr>
          <p:cNvPr id="412" name="Google Shape;412;p57"/>
          <p:cNvSpPr/>
          <p:nvPr/>
        </p:nvSpPr>
        <p:spPr>
          <a:xfrm>
            <a:off x="5340375" y="893275"/>
            <a:ext cx="1485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id" sz="1800" u="none" cap="none" strike="noStrike">
                <a:solidFill>
                  <a:srgbClr val="0F3570"/>
                </a:solidFill>
                <a:latin typeface="Overlock"/>
                <a:ea typeface="Overlock"/>
                <a:cs typeface="Overlock"/>
                <a:sym typeface="Overlock"/>
              </a:rPr>
              <a:t>web pages</a:t>
            </a:r>
            <a:endParaRPr b="0" i="0" sz="1400" u="none" cap="none" strike="noStrike">
              <a:solidFill>
                <a:srgbClr val="000000"/>
              </a:solidFill>
              <a:latin typeface="Arial"/>
              <a:ea typeface="Arial"/>
              <a:cs typeface="Arial"/>
              <a:sym typeface="Arial"/>
            </a:endParaRPr>
          </a:p>
        </p:txBody>
      </p:sp>
      <p:pic>
        <p:nvPicPr>
          <p:cNvPr id="413" name="Google Shape;413;p57"/>
          <p:cNvPicPr preferRelativeResize="0"/>
          <p:nvPr/>
        </p:nvPicPr>
        <p:blipFill rotWithShape="1">
          <a:blip r:embed="rId5">
            <a:alphaModFix/>
          </a:blip>
          <a:srcRect b="0" l="0" r="0" t="0"/>
          <a:stretch/>
        </p:blipFill>
        <p:spPr>
          <a:xfrm>
            <a:off x="5331151" y="1339937"/>
            <a:ext cx="3121599" cy="1586784"/>
          </a:xfrm>
          <a:prstGeom prst="rect">
            <a:avLst/>
          </a:prstGeom>
          <a:noFill/>
          <a:ln>
            <a:noFill/>
          </a:ln>
        </p:spPr>
      </p:pic>
      <p:pic>
        <p:nvPicPr>
          <p:cNvPr id="414" name="Google Shape;414;p57"/>
          <p:cNvPicPr preferRelativeResize="0"/>
          <p:nvPr/>
        </p:nvPicPr>
        <p:blipFill rotWithShape="1">
          <a:blip r:embed="rId6">
            <a:alphaModFix/>
          </a:blip>
          <a:srcRect b="10682" l="8538" r="20115" t="9242"/>
          <a:stretch/>
        </p:blipFill>
        <p:spPr>
          <a:xfrm>
            <a:off x="322951" y="3093153"/>
            <a:ext cx="2770240" cy="1449169"/>
          </a:xfrm>
          <a:prstGeom prst="rect">
            <a:avLst/>
          </a:prstGeom>
          <a:noFill/>
          <a:ln>
            <a:noFill/>
          </a:ln>
        </p:spPr>
      </p:pic>
      <p:sp>
        <p:nvSpPr>
          <p:cNvPr id="415" name="Google Shape;415;p57"/>
          <p:cNvSpPr/>
          <p:nvPr/>
        </p:nvSpPr>
        <p:spPr>
          <a:xfrm>
            <a:off x="322952" y="2640547"/>
            <a:ext cx="277525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d" sz="1800" u="none" cap="none" strike="noStrike">
                <a:solidFill>
                  <a:srgbClr val="0F3570"/>
                </a:solidFill>
                <a:latin typeface="Overlock"/>
                <a:ea typeface="Overlock"/>
                <a:cs typeface="Overlock"/>
                <a:sym typeface="Overlock"/>
              </a:rPr>
              <a:t>review pelanggan</a:t>
            </a:r>
            <a:endParaRPr b="0" i="0" sz="1400" u="none" cap="none" strike="noStrike">
              <a:solidFill>
                <a:srgbClr val="000000"/>
              </a:solidFill>
              <a:latin typeface="Arial"/>
              <a:ea typeface="Arial"/>
              <a:cs typeface="Arial"/>
              <a:sym typeface="Arial"/>
            </a:endParaRPr>
          </a:p>
        </p:txBody>
      </p:sp>
      <p:sp>
        <p:nvSpPr>
          <p:cNvPr id="416" name="Google Shape;416;p57"/>
          <p:cNvSpPr txBox="1"/>
          <p:nvPr/>
        </p:nvSpPr>
        <p:spPr>
          <a:xfrm>
            <a:off x="7180693" y="4475548"/>
            <a:ext cx="1749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0" lang="id" sz="600" u="none" cap="none" strike="noStrike">
                <a:solidFill>
                  <a:schemeClr val="lt1"/>
                </a:solidFill>
                <a:latin typeface="Arial"/>
                <a:ea typeface="Arial"/>
                <a:cs typeface="Arial"/>
                <a:sym typeface="Arial"/>
              </a:rPr>
              <a:t>sumber: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id" sz="600" u="none" cap="none" strike="noStrike">
                <a:solidFill>
                  <a:schemeClr val="lt1"/>
                </a:solidFill>
                <a:latin typeface="Arial"/>
                <a:ea typeface="Arial"/>
                <a:cs typeface="Arial"/>
                <a:sym typeface="Arial"/>
              </a:rPr>
              <a:t>https://monkeylearn.com/unstructured-data/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Tipe data berdasarkan Sifatnya</a:t>
            </a:r>
            <a:endParaRPr/>
          </a:p>
        </p:txBody>
      </p:sp>
      <p:sp>
        <p:nvSpPr>
          <p:cNvPr id="422" name="Google Shape;422;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b="1" lang="id"/>
              <a:t>Data dikotomi</a:t>
            </a:r>
            <a:r>
              <a:rPr lang="id"/>
              <a:t>, merupakan data yang bersifat pilah satu sama lain, misalnya suku, agama, jenis kelamin, pendidikan, dan lain sebagainya.</a:t>
            </a:r>
            <a:endParaRPr/>
          </a:p>
          <a:p>
            <a:pPr indent="-342900" lvl="0" marL="457200" rtl="0" algn="l">
              <a:lnSpc>
                <a:spcPct val="115000"/>
              </a:lnSpc>
              <a:spcBef>
                <a:spcPts val="0"/>
              </a:spcBef>
              <a:spcAft>
                <a:spcPts val="0"/>
              </a:spcAft>
              <a:buClr>
                <a:srgbClr val="262626"/>
              </a:buClr>
              <a:buSzPts val="1800"/>
              <a:buChar char="●"/>
            </a:pPr>
            <a:r>
              <a:rPr b="1" lang="id"/>
              <a:t>Data diskrit</a:t>
            </a:r>
            <a:r>
              <a:rPr lang="id"/>
              <a:t>, merupakan data yang proses pengumpulan datanya dijalankan dengan cara menghitung atau membilang. Seperti, jumlah anak, jumlah penduduk, jumlah kematian dan sebagainya.</a:t>
            </a:r>
            <a:endParaRPr/>
          </a:p>
          <a:p>
            <a:pPr indent="-342900" lvl="0" marL="457200" rtl="0" algn="l">
              <a:lnSpc>
                <a:spcPct val="115000"/>
              </a:lnSpc>
              <a:spcBef>
                <a:spcPts val="0"/>
              </a:spcBef>
              <a:spcAft>
                <a:spcPts val="0"/>
              </a:spcAft>
              <a:buClr>
                <a:srgbClr val="262626"/>
              </a:buClr>
              <a:buSzPts val="1800"/>
              <a:buChar char="●"/>
            </a:pPr>
            <a:r>
              <a:rPr b="1" lang="id"/>
              <a:t>Data kontinum</a:t>
            </a:r>
            <a:r>
              <a:rPr lang="id"/>
              <a:t>, merupakan data pengumpulan datanya didapatkan dengan cara mengukur dengan alat ukur yang memakai skala tertentu. Seperti misalnya, Suhu, berat, bakat, kecerdasan, dan lainnya.</a:t>
            </a:r>
            <a:endParaRPr/>
          </a:p>
        </p:txBody>
      </p:sp>
      <p:sp>
        <p:nvSpPr>
          <p:cNvPr id="423" name="Google Shape;423;p58"/>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Tipe data berdasarkan Cara Pengumpulan</a:t>
            </a:r>
            <a:endParaRPr/>
          </a:p>
        </p:txBody>
      </p:sp>
      <p:sp>
        <p:nvSpPr>
          <p:cNvPr id="429" name="Google Shape;429;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rgbClr val="262626"/>
              </a:buClr>
              <a:buSzPts val="1800"/>
              <a:buChar char="●"/>
            </a:pPr>
            <a:r>
              <a:rPr b="1" lang="id"/>
              <a:t>Data primer</a:t>
            </a:r>
            <a:r>
              <a:rPr lang="id"/>
              <a:t>, merupakan data yang didapatkan dari sumber pertama, atau dapat dikatakan pengumpulannya dilakukan sendiri oleh si peneliti secara langsung, seperti hasil wawancara dan hasil pengisian kuesioner (angket). </a:t>
            </a:r>
            <a:endParaRPr/>
          </a:p>
          <a:p>
            <a:pPr indent="-342900" lvl="0" marL="457200" rtl="0" algn="l">
              <a:lnSpc>
                <a:spcPct val="115000"/>
              </a:lnSpc>
              <a:spcBef>
                <a:spcPts val="0"/>
              </a:spcBef>
              <a:spcAft>
                <a:spcPts val="0"/>
              </a:spcAft>
              <a:buClr>
                <a:srgbClr val="262626"/>
              </a:buClr>
              <a:buSzPts val="1800"/>
              <a:buChar char="●"/>
            </a:pPr>
            <a:r>
              <a:rPr b="1" lang="id"/>
              <a:t>Data sekunder</a:t>
            </a:r>
            <a:r>
              <a:rPr lang="id"/>
              <a:t>, merupakan data yang didapatkan dari sumber kedua. Menurut </a:t>
            </a:r>
            <a:r>
              <a:rPr lang="id" sz="1200"/>
              <a:t>Purwanto (2007)</a:t>
            </a:r>
            <a:r>
              <a:rPr lang="id"/>
              <a:t>, data sekunder yaitu data yang dikumpulkan oleh orang atau lembaga lain. Data sekunder adalah data yang digunakan atau diterbitkan oleh organisasi yang bukan pengolahnya </a:t>
            </a:r>
            <a:r>
              <a:rPr lang="id" sz="1400"/>
              <a:t>(Soeratno dan Arsyad (2003;76)</a:t>
            </a:r>
            <a:r>
              <a:rPr lang="id"/>
              <a:t>.</a:t>
            </a:r>
            <a:endParaRPr/>
          </a:p>
        </p:txBody>
      </p:sp>
      <p:sp>
        <p:nvSpPr>
          <p:cNvPr id="430" name="Google Shape;430;p59"/>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0"/>
          <p:cNvSpPr txBox="1"/>
          <p:nvPr>
            <p:ph type="title"/>
          </p:nvPr>
        </p:nvSpPr>
        <p:spPr>
          <a:xfrm>
            <a:off x="163873" y="695101"/>
            <a:ext cx="8351477" cy="528941"/>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Tipe butir data (1)</a:t>
            </a:r>
            <a:endParaRPr/>
          </a:p>
        </p:txBody>
      </p:sp>
      <p:sp>
        <p:nvSpPr>
          <p:cNvPr id="436" name="Google Shape;436;p60"/>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graphicFrame>
        <p:nvGraphicFramePr>
          <p:cNvPr id="437" name="Google Shape;437;p60"/>
          <p:cNvGraphicFramePr/>
          <p:nvPr/>
        </p:nvGraphicFramePr>
        <p:xfrm>
          <a:off x="190664" y="1393190"/>
          <a:ext cx="3000000" cy="3000000"/>
        </p:xfrm>
        <a:graphic>
          <a:graphicData uri="http://schemas.openxmlformats.org/drawingml/2006/table">
            <a:tbl>
              <a:tblPr bandRow="1" firstRow="1">
                <a:noFill/>
                <a:tableStyleId>{CAE174B7-7D6D-4482-9E63-F5BC99CE6792}</a:tableStyleId>
              </a:tblPr>
              <a:tblGrid>
                <a:gridCol w="1587675"/>
                <a:gridCol w="1632775"/>
                <a:gridCol w="1765200"/>
                <a:gridCol w="1968525"/>
                <a:gridCol w="1687475"/>
              </a:tblGrid>
              <a:tr h="370850">
                <a:tc>
                  <a:txBody>
                    <a:bodyPr/>
                    <a:lstStyle/>
                    <a:p>
                      <a:pPr indent="0" lvl="0" marL="0" marR="0" rtl="0" algn="l">
                        <a:lnSpc>
                          <a:spcPct val="100000"/>
                        </a:lnSpc>
                        <a:spcBef>
                          <a:spcPts val="0"/>
                        </a:spcBef>
                        <a:spcAft>
                          <a:spcPts val="0"/>
                        </a:spcAft>
                        <a:buClr>
                          <a:schemeClr val="dk1"/>
                        </a:buClr>
                        <a:buSzPts val="1200"/>
                        <a:buFont typeface="Corbe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Nominal/kategorikal</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Ordinal</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Interval</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Rasio</a:t>
                      </a:r>
                      <a:endParaRPr sz="12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Sifat himpunan asal</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Diskret, tidak terurut</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Diskret, terurut</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Kontinu/numerik, terurut, perbedaan menunjukkan selisih</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Kontinu/numerik, terurut, nilai menunjukkan rasio terhadap kuantitas satuan/unit di jenis yang sama</a:t>
                      </a:r>
                      <a:endParaRPr sz="12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Contoh</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Warna (merah, hijau, biru)</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Nilai huruf mahasiswa (A, B, C, D, E)</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Suhu dalam Celcius, tanggal dalam kalender tertentu</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Panjang jalan, suhu dalam Kelvin</a:t>
                      </a:r>
                      <a:endParaRPr sz="135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Ukuran data menyatakan …</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Membership</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Membership, comparison</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Membership, comparison, difference</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Membership, comparison, difference, magnitude</a:t>
                      </a:r>
                      <a:endParaRPr sz="135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Operasi matematika</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i="1" lang="id" sz="1200" u="none" cap="none" strike="noStrike"/>
                        <a:t>=, ≠</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i="1" lang="id" sz="1200" u="none" cap="none" strike="noStrike"/>
                        <a:t>=, ≠, </a:t>
                      </a:r>
                      <a:r>
                        <a:rPr lang="id" sz="1200" u="none" cap="none" strike="noStrike"/>
                        <a:t>&lt;, &gt;</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i="1" lang="id" sz="1200" u="none" cap="none" strike="noStrike"/>
                        <a:t>=, ≠, </a:t>
                      </a:r>
                      <a:r>
                        <a:rPr lang="id" sz="1200" u="none" cap="none" strike="noStrike"/>
                        <a:t>&lt;, &gt;, +, -</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i="1" lang="id" sz="1200" u="none" cap="none" strike="noStrike"/>
                        <a:t>=, ≠, </a:t>
                      </a:r>
                      <a:r>
                        <a:rPr lang="id" sz="1200" u="none" cap="none" strike="noStrike"/>
                        <a:t>&lt;, &gt;, +, -, ×, ÷</a:t>
                      </a:r>
                      <a:endParaRPr sz="1200" u="none" cap="none" strike="noStrike"/>
                    </a:p>
                  </a:txBody>
                  <a:tcPr marT="45725" marB="45725" marR="91450" marL="914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163873" y="466501"/>
            <a:ext cx="8351400" cy="528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Tipe butir data (2)</a:t>
            </a:r>
            <a:endParaRPr/>
          </a:p>
        </p:txBody>
      </p:sp>
      <p:sp>
        <p:nvSpPr>
          <p:cNvPr id="443" name="Google Shape;443;p61"/>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graphicFrame>
        <p:nvGraphicFramePr>
          <p:cNvPr id="444" name="Google Shape;444;p61"/>
          <p:cNvGraphicFramePr/>
          <p:nvPr/>
        </p:nvGraphicFramePr>
        <p:xfrm>
          <a:off x="394914" y="1088390"/>
          <a:ext cx="3000000" cy="3000000"/>
        </p:xfrm>
        <a:graphic>
          <a:graphicData uri="http://schemas.openxmlformats.org/drawingml/2006/table">
            <a:tbl>
              <a:tblPr bandRow="1" firstRow="1">
                <a:noFill/>
                <a:tableStyleId>{CAE174B7-7D6D-4482-9E63-F5BC99CE6792}</a:tableStyleId>
              </a:tblPr>
              <a:tblGrid>
                <a:gridCol w="2268775"/>
                <a:gridCol w="1248350"/>
                <a:gridCol w="1545300"/>
                <a:gridCol w="1687475"/>
                <a:gridCol w="1687475"/>
              </a:tblGrid>
              <a:tr h="370850">
                <a:tc>
                  <a:txBody>
                    <a:bodyPr/>
                    <a:lstStyle/>
                    <a:p>
                      <a:pPr indent="0" lvl="0" marL="0" marR="0" rtl="0" algn="l">
                        <a:lnSpc>
                          <a:spcPct val="100000"/>
                        </a:lnSpc>
                        <a:spcBef>
                          <a:spcPts val="0"/>
                        </a:spcBef>
                        <a:spcAft>
                          <a:spcPts val="0"/>
                        </a:spcAft>
                        <a:buClr>
                          <a:schemeClr val="dk1"/>
                        </a:buClr>
                        <a:buSzPts val="1200"/>
                        <a:buFont typeface="Corbe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Nominal/kategorikal</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Ordinal</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Interval</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Rasio</a:t>
                      </a:r>
                      <a:endParaRPr sz="12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Representasi nilai tipikal</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i="0" lang="id" sz="1200" u="none" cap="none" strike="noStrike"/>
                        <a:t>Modus</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Modus, median</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Modus, median, rerata aritmet</a:t>
                      </a:r>
                      <a:r>
                        <a:rPr lang="id" sz="1200"/>
                        <a:t>ik</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Modus, median, rerata aritm</a:t>
                      </a:r>
                      <a:r>
                        <a:rPr lang="id" sz="1200"/>
                        <a:t>atik</a:t>
                      </a:r>
                      <a:r>
                        <a:rPr lang="id" sz="1200" u="none" cap="none" strike="noStrike"/>
                        <a:t>, rerata geometris, rerata harmonis</a:t>
                      </a:r>
                      <a:endParaRPr sz="12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Representasi sebaran</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i="0" lang="id" sz="1200" u="none" cap="none" strike="noStrike"/>
                        <a:t>Grouping</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i="0" lang="id" sz="1200" u="none" cap="none" strike="noStrike"/>
                        <a:t>Grouping, </a:t>
                      </a:r>
                      <a:r>
                        <a:rPr lang="id" sz="1200" u="none" cap="none" strike="noStrike"/>
                        <a:t>rentang (</a:t>
                      </a:r>
                      <a:r>
                        <a:rPr i="1" lang="id" sz="1200" u="none" cap="none" strike="noStrike"/>
                        <a:t>range</a:t>
                      </a:r>
                      <a:r>
                        <a:rPr i="0" lang="id" sz="1200" u="none" cap="none" strike="noStrike"/>
                        <a:t>), rentang antar kuartil</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i="0" lang="id" sz="1200" u="none" cap="none" strike="noStrike"/>
                        <a:t>Grouping, </a:t>
                      </a:r>
                      <a:r>
                        <a:rPr lang="id" sz="1200" u="none" cap="none" strike="noStrike"/>
                        <a:t>rentang (</a:t>
                      </a:r>
                      <a:r>
                        <a:rPr i="1" lang="id" sz="1200" u="none" cap="none" strike="noStrike"/>
                        <a:t>range</a:t>
                      </a:r>
                      <a:r>
                        <a:rPr i="0" lang="id" sz="1200" u="none" cap="none" strike="noStrike"/>
                        <a:t>), rentang antar kuartil, varians, simpangan baku</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i="0" lang="id" sz="1200" u="none" cap="none" strike="noStrike"/>
                        <a:t>Grouping, </a:t>
                      </a:r>
                      <a:r>
                        <a:rPr lang="id" sz="1200" u="none" cap="none" strike="noStrike"/>
                        <a:t>rentang (</a:t>
                      </a:r>
                      <a:r>
                        <a:rPr i="1" lang="id" sz="1200" u="none" cap="none" strike="noStrike"/>
                        <a:t>range</a:t>
                      </a:r>
                      <a:r>
                        <a:rPr i="0" lang="id" sz="1200" u="none" cap="none" strike="noStrike"/>
                        <a:t>), rentang antar kuartil, varians, simpangan baku, koefisien variasi</a:t>
                      </a:r>
                      <a:endParaRPr sz="12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Memiliki nol sejati yang menyatakan nilai mutlak terbawah.</a:t>
                      </a:r>
                      <a:endParaRPr sz="135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i="0" lang="id" sz="1200" u="none" cap="none" strike="noStrike"/>
                        <a:t>Tidak</a:t>
                      </a:r>
                      <a:endParaRPr i="0"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Tidak</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Tidak</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Corbel"/>
                        <a:buNone/>
                      </a:pPr>
                      <a:r>
                        <a:rPr lang="id" sz="1200" u="none" cap="none" strike="noStrike"/>
                        <a:t>Ya</a:t>
                      </a:r>
                      <a:endParaRPr sz="1200" u="none" cap="none" strike="noStrike"/>
                    </a:p>
                  </a:txBody>
                  <a:tcPr marT="45725" marB="45725" marR="91450" marL="9145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2"/>
          <p:cNvSpPr txBox="1"/>
          <p:nvPr>
            <p:ph type="title"/>
          </p:nvPr>
        </p:nvSpPr>
        <p:spPr>
          <a:xfrm>
            <a:off x="387900" y="597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Tipe data berdasarkan Waktunya</a:t>
            </a:r>
            <a:endParaRPr/>
          </a:p>
        </p:txBody>
      </p:sp>
      <p:sp>
        <p:nvSpPr>
          <p:cNvPr id="450" name="Google Shape;450;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a:bodyPr>
          <a:lstStyle/>
          <a:p>
            <a:pPr indent="-342958" lvl="0" marL="457200" rtl="0" algn="l">
              <a:lnSpc>
                <a:spcPct val="115000"/>
              </a:lnSpc>
              <a:spcBef>
                <a:spcPts val="0"/>
              </a:spcBef>
              <a:spcAft>
                <a:spcPts val="0"/>
              </a:spcAft>
              <a:buClr>
                <a:srgbClr val="262626"/>
              </a:buClr>
              <a:buSzPct val="92664"/>
              <a:buChar char="●"/>
            </a:pPr>
            <a:r>
              <a:rPr lang="id"/>
              <a:t>Data Cross Section</a:t>
            </a:r>
            <a:endParaRPr/>
          </a:p>
          <a:p>
            <a:pPr indent="0" lvl="0" marL="114300" rtl="0" algn="l">
              <a:lnSpc>
                <a:spcPct val="115000"/>
              </a:lnSpc>
              <a:spcBef>
                <a:spcPts val="0"/>
              </a:spcBef>
              <a:spcAft>
                <a:spcPts val="0"/>
              </a:spcAft>
              <a:buClr>
                <a:srgbClr val="262626"/>
              </a:buClr>
              <a:buSzPct val="92664"/>
              <a:buNone/>
            </a:pPr>
            <a:r>
              <a:rPr lang="id"/>
              <a:t>      Data cross-section adalah data yang menunjukkan titik waktu tertentu.       </a:t>
            </a:r>
            <a:endParaRPr/>
          </a:p>
          <a:p>
            <a:pPr indent="0" lvl="0" marL="114300" rtl="0" algn="l">
              <a:lnSpc>
                <a:spcPct val="115000"/>
              </a:lnSpc>
              <a:spcBef>
                <a:spcPts val="0"/>
              </a:spcBef>
              <a:spcAft>
                <a:spcPts val="0"/>
              </a:spcAft>
              <a:buClr>
                <a:srgbClr val="262626"/>
              </a:buClr>
              <a:buSzPct val="92664"/>
              <a:buNone/>
            </a:pPr>
            <a:r>
              <a:rPr lang="id"/>
              <a:t>      Contohnya laporan keuangan per 31 Desember 2020, data pelanggan PT.   </a:t>
            </a:r>
            <a:endParaRPr/>
          </a:p>
          <a:p>
            <a:pPr indent="0" lvl="0" marL="114300" rtl="0" algn="l">
              <a:lnSpc>
                <a:spcPct val="115000"/>
              </a:lnSpc>
              <a:spcBef>
                <a:spcPts val="0"/>
              </a:spcBef>
              <a:spcAft>
                <a:spcPts val="0"/>
              </a:spcAft>
              <a:buClr>
                <a:srgbClr val="262626"/>
              </a:buClr>
              <a:buSzPct val="92664"/>
              <a:buNone/>
            </a:pPr>
            <a:r>
              <a:rPr lang="id"/>
              <a:t>      Data Indah bulan mei 2004, dan lain sebagainya.</a:t>
            </a:r>
            <a:endParaRPr/>
          </a:p>
          <a:p>
            <a:pPr indent="-342958" lvl="0" marL="457200" rtl="0" algn="l">
              <a:lnSpc>
                <a:spcPct val="115000"/>
              </a:lnSpc>
              <a:spcBef>
                <a:spcPts val="0"/>
              </a:spcBef>
              <a:spcAft>
                <a:spcPts val="0"/>
              </a:spcAft>
              <a:buClr>
                <a:srgbClr val="262626"/>
              </a:buClr>
              <a:buSzPct val="92664"/>
              <a:buChar char="●"/>
            </a:pPr>
            <a:r>
              <a:rPr lang="id"/>
              <a:t>Data Time Series / Berkala</a:t>
            </a:r>
            <a:endParaRPr/>
          </a:p>
          <a:p>
            <a:pPr indent="0" lvl="0" marL="114300" rtl="0" algn="l">
              <a:lnSpc>
                <a:spcPct val="115000"/>
              </a:lnSpc>
              <a:spcBef>
                <a:spcPts val="0"/>
              </a:spcBef>
              <a:spcAft>
                <a:spcPts val="0"/>
              </a:spcAft>
              <a:buClr>
                <a:srgbClr val="262626"/>
              </a:buClr>
              <a:buSzPct val="92664"/>
              <a:buNone/>
            </a:pPr>
            <a:r>
              <a:rPr lang="id"/>
              <a:t>     Data berkala adalah data yang datanya menggambarkan sesuatu dari waktu </a:t>
            </a:r>
            <a:endParaRPr/>
          </a:p>
          <a:p>
            <a:pPr indent="0" lvl="0" marL="114300" rtl="0" algn="l">
              <a:lnSpc>
                <a:spcPct val="115000"/>
              </a:lnSpc>
              <a:spcBef>
                <a:spcPts val="0"/>
              </a:spcBef>
              <a:spcAft>
                <a:spcPts val="0"/>
              </a:spcAft>
              <a:buClr>
                <a:srgbClr val="262626"/>
              </a:buClr>
              <a:buSzPct val="92664"/>
              <a:buNone/>
            </a:pPr>
            <a:r>
              <a:rPr lang="id"/>
              <a:t>     ke waktu atau periode secara historis. Contoh data time series adalah data</a:t>
            </a:r>
            <a:endParaRPr/>
          </a:p>
          <a:p>
            <a:pPr indent="0" lvl="0" marL="114300" rtl="0" algn="l">
              <a:lnSpc>
                <a:spcPct val="115000"/>
              </a:lnSpc>
              <a:spcBef>
                <a:spcPts val="0"/>
              </a:spcBef>
              <a:spcAft>
                <a:spcPts val="0"/>
              </a:spcAft>
              <a:buClr>
                <a:srgbClr val="262626"/>
              </a:buClr>
              <a:buSzPct val="92664"/>
              <a:buNone/>
            </a:pPr>
            <a:r>
              <a:rPr lang="id"/>
              <a:t>      perkembangan nilai tukar dollar amerika terhadap rupiah tahun 2016 - 2020</a:t>
            </a:r>
            <a:endParaRPr/>
          </a:p>
        </p:txBody>
      </p:sp>
      <p:sp>
        <p:nvSpPr>
          <p:cNvPr id="451" name="Google Shape;451;p62"/>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Contoh model data: Tabular</a:t>
            </a:r>
            <a:endParaRPr/>
          </a:p>
        </p:txBody>
      </p:sp>
      <p:sp>
        <p:nvSpPr>
          <p:cNvPr id="457" name="Google Shape;457;p63"/>
          <p:cNvSpPr txBox="1"/>
          <p:nvPr>
            <p:ph idx="1" type="body"/>
          </p:nvPr>
        </p:nvSpPr>
        <p:spPr>
          <a:xfrm>
            <a:off x="311699" y="1152475"/>
            <a:ext cx="5246263" cy="3416400"/>
          </a:xfrm>
          <a:prstGeom prst="rect">
            <a:avLst/>
          </a:prstGeom>
          <a:noFill/>
          <a:ln>
            <a:noFill/>
          </a:ln>
        </p:spPr>
        <p:txBody>
          <a:bodyPr anchorCtr="0" anchor="t" bIns="91425" lIns="91425" spcFirstLastPara="1" rIns="91425" wrap="square" tIns="91425">
            <a:normAutofit fontScale="92500"/>
          </a:bodyPr>
          <a:lstStyle/>
          <a:p>
            <a:pPr indent="-324708" lvl="0" marL="457200" rtl="0" algn="l">
              <a:lnSpc>
                <a:spcPct val="115000"/>
              </a:lnSpc>
              <a:spcBef>
                <a:spcPts val="0"/>
              </a:spcBef>
              <a:spcAft>
                <a:spcPts val="0"/>
              </a:spcAft>
              <a:buClr>
                <a:srgbClr val="262626"/>
              </a:buClr>
              <a:buSzPct val="102297"/>
              <a:buChar char="●"/>
            </a:pPr>
            <a:r>
              <a:rPr lang="id"/>
              <a:t>Terdiri dari N buah rekord (</a:t>
            </a:r>
            <a:r>
              <a:rPr i="1" lang="id"/>
              <a:t>record</a:t>
            </a:r>
            <a:r>
              <a:rPr lang="id"/>
              <a:t>)</a:t>
            </a:r>
            <a:endParaRPr/>
          </a:p>
          <a:p>
            <a:pPr indent="-324708" lvl="0" marL="457200" rtl="0" algn="l">
              <a:lnSpc>
                <a:spcPct val="115000"/>
              </a:lnSpc>
              <a:spcBef>
                <a:spcPts val="0"/>
              </a:spcBef>
              <a:spcAft>
                <a:spcPts val="0"/>
              </a:spcAft>
              <a:buClr>
                <a:srgbClr val="262626"/>
              </a:buClr>
              <a:buSzPct val="102297"/>
              <a:buChar char="●"/>
            </a:pPr>
            <a:r>
              <a:rPr lang="id"/>
              <a:t>Masing-masing record mengandung D buah atribut</a:t>
            </a:r>
            <a:endParaRPr/>
          </a:p>
          <a:p>
            <a:pPr indent="-324708" lvl="0" marL="457200" rtl="0" algn="l">
              <a:lnSpc>
                <a:spcPct val="115000"/>
              </a:lnSpc>
              <a:spcBef>
                <a:spcPts val="0"/>
              </a:spcBef>
              <a:spcAft>
                <a:spcPts val="0"/>
              </a:spcAft>
              <a:buClr>
                <a:srgbClr val="262626"/>
              </a:buClr>
              <a:buSzPct val="102297"/>
              <a:buChar char="●"/>
            </a:pPr>
            <a:r>
              <a:rPr lang="id"/>
              <a:t>Record = baris, </a:t>
            </a:r>
            <a:r>
              <a:rPr i="1" lang="id"/>
              <a:t>data point</a:t>
            </a:r>
            <a:r>
              <a:rPr lang="id"/>
              <a:t>, instans, </a:t>
            </a:r>
            <a:r>
              <a:rPr i="1" lang="id"/>
              <a:t>example</a:t>
            </a:r>
            <a:r>
              <a:rPr lang="id"/>
              <a:t>, transaksi, tupel, entitas, objek, vector fitur.</a:t>
            </a:r>
            <a:endParaRPr/>
          </a:p>
          <a:p>
            <a:pPr indent="-324708" lvl="0" marL="457200" rtl="0" algn="l">
              <a:lnSpc>
                <a:spcPct val="115000"/>
              </a:lnSpc>
              <a:spcBef>
                <a:spcPts val="0"/>
              </a:spcBef>
              <a:spcAft>
                <a:spcPts val="0"/>
              </a:spcAft>
              <a:buClr>
                <a:srgbClr val="262626"/>
              </a:buClr>
              <a:buSzPct val="102297"/>
              <a:buChar char="●"/>
            </a:pPr>
            <a:r>
              <a:rPr lang="id"/>
              <a:t>Atribut = kolom, </a:t>
            </a:r>
            <a:r>
              <a:rPr i="1" lang="id"/>
              <a:t>field</a:t>
            </a:r>
            <a:r>
              <a:rPr lang="id"/>
              <a:t>, dimensi, fitur.</a:t>
            </a:r>
            <a:endParaRPr/>
          </a:p>
          <a:p>
            <a:pPr indent="-324708" lvl="0" marL="457200" rtl="0" algn="l">
              <a:lnSpc>
                <a:spcPct val="115000"/>
              </a:lnSpc>
              <a:spcBef>
                <a:spcPts val="0"/>
              </a:spcBef>
              <a:spcAft>
                <a:spcPts val="0"/>
              </a:spcAft>
              <a:buClr>
                <a:srgbClr val="262626"/>
              </a:buClr>
              <a:buSzPct val="102297"/>
              <a:buChar char="●"/>
            </a:pPr>
            <a:r>
              <a:rPr lang="id"/>
              <a:t>Atribut yang sama untuk setiap record biasanya diasumsikan memiliki tipe butir data yang sama.</a:t>
            </a:r>
            <a:endParaRPr/>
          </a:p>
          <a:p>
            <a:pPr indent="-324708" lvl="0" marL="457200" rtl="0" algn="l">
              <a:lnSpc>
                <a:spcPct val="115000"/>
              </a:lnSpc>
              <a:spcBef>
                <a:spcPts val="0"/>
              </a:spcBef>
              <a:spcAft>
                <a:spcPts val="0"/>
              </a:spcAft>
              <a:buClr>
                <a:srgbClr val="262626"/>
              </a:buClr>
              <a:buSzPct val="102297"/>
              <a:buChar char="●"/>
            </a:pPr>
            <a:r>
              <a:rPr lang="id"/>
              <a:t>Struktur dapat bersifat ketat/strict (contoh: basis data relasional) atau longgar/loose (contoh: Excel </a:t>
            </a:r>
            <a:r>
              <a:rPr i="1" lang="id"/>
              <a:t>spreadsheet</a:t>
            </a:r>
            <a:r>
              <a:rPr lang="id"/>
              <a:t>).</a:t>
            </a:r>
            <a:endParaRPr/>
          </a:p>
          <a:p>
            <a:pPr indent="-324708" lvl="0" marL="457200" rtl="0" algn="l">
              <a:lnSpc>
                <a:spcPct val="115000"/>
              </a:lnSpc>
              <a:spcBef>
                <a:spcPts val="0"/>
              </a:spcBef>
              <a:spcAft>
                <a:spcPts val="0"/>
              </a:spcAft>
              <a:buClr>
                <a:srgbClr val="262626"/>
              </a:buClr>
              <a:buSzPct val="102297"/>
              <a:buChar char="●"/>
            </a:pPr>
            <a:r>
              <a:rPr lang="id"/>
              <a:t>Tergantung keketatan strukturnya, bisa ada bahasa kueri formal untuk mengakses butir-butir data di dalamnya (contoh: SQL).</a:t>
            </a:r>
            <a:endParaRPr/>
          </a:p>
        </p:txBody>
      </p:sp>
      <p:sp>
        <p:nvSpPr>
          <p:cNvPr id="458" name="Google Shape;458;p63"/>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459" name="Google Shape;459;p63"/>
          <p:cNvPicPr preferRelativeResize="0"/>
          <p:nvPr/>
        </p:nvPicPr>
        <p:blipFill rotWithShape="1">
          <a:blip r:embed="rId3">
            <a:alphaModFix/>
          </a:blip>
          <a:srcRect b="0" l="0" r="20901" t="0"/>
          <a:stretch/>
        </p:blipFill>
        <p:spPr>
          <a:xfrm>
            <a:off x="5642504" y="1496711"/>
            <a:ext cx="3189796" cy="12516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Unit Kompetensi</a:t>
            </a:r>
            <a:endParaRPr/>
          </a:p>
        </p:txBody>
      </p:sp>
      <p:sp>
        <p:nvSpPr>
          <p:cNvPr id="185" name="Google Shape;185;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lang="id"/>
              <a:t>Data Understanding: Mengumpulkan Data </a:t>
            </a:r>
            <a:br>
              <a:rPr lang="id"/>
            </a:br>
            <a:r>
              <a:rPr lang="id"/>
              <a:t>(UK J.62DMI00.004.1 - Mengumpulkan Data)</a:t>
            </a:r>
            <a:endParaRPr/>
          </a:p>
          <a:p>
            <a:pPr indent="-317500" lvl="1" marL="914400" rtl="0" algn="l">
              <a:lnSpc>
                <a:spcPct val="115000"/>
              </a:lnSpc>
              <a:spcBef>
                <a:spcPts val="0"/>
              </a:spcBef>
              <a:spcAft>
                <a:spcPts val="0"/>
              </a:spcAft>
              <a:buClr>
                <a:srgbClr val="262626"/>
              </a:buClr>
              <a:buSzPts val="1400"/>
              <a:buChar char="○"/>
            </a:pPr>
            <a:r>
              <a:rPr lang="id"/>
              <a:t>Menentukan kebutuhan data</a:t>
            </a:r>
            <a:endParaRPr/>
          </a:p>
          <a:p>
            <a:pPr indent="-317500" lvl="1" marL="914400" rtl="0" algn="l">
              <a:lnSpc>
                <a:spcPct val="115000"/>
              </a:lnSpc>
              <a:spcBef>
                <a:spcPts val="0"/>
              </a:spcBef>
              <a:spcAft>
                <a:spcPts val="0"/>
              </a:spcAft>
              <a:buClr>
                <a:srgbClr val="262626"/>
              </a:buClr>
              <a:buSzPts val="1400"/>
              <a:buChar char="○"/>
            </a:pPr>
            <a:r>
              <a:rPr lang="id"/>
              <a:t>Mengambil data</a:t>
            </a:r>
            <a:endParaRPr/>
          </a:p>
          <a:p>
            <a:pPr indent="-317500" lvl="1" marL="914400" rtl="0" algn="l">
              <a:lnSpc>
                <a:spcPct val="115000"/>
              </a:lnSpc>
              <a:spcBef>
                <a:spcPts val="0"/>
              </a:spcBef>
              <a:spcAft>
                <a:spcPts val="0"/>
              </a:spcAft>
              <a:buClr>
                <a:srgbClr val="262626"/>
              </a:buClr>
              <a:buSzPts val="1400"/>
              <a:buChar char="○"/>
            </a:pPr>
            <a:r>
              <a:rPr lang="id"/>
              <a:t>Mengintegrasikan data</a:t>
            </a:r>
            <a:endParaRPr/>
          </a:p>
          <a:p>
            <a:pPr indent="-342900" lvl="0" marL="457200" rtl="0" algn="l">
              <a:lnSpc>
                <a:spcPct val="115000"/>
              </a:lnSpc>
              <a:spcBef>
                <a:spcPts val="0"/>
              </a:spcBef>
              <a:spcAft>
                <a:spcPts val="0"/>
              </a:spcAft>
              <a:buClr>
                <a:srgbClr val="262626"/>
              </a:buClr>
              <a:buSzPts val="1800"/>
              <a:buChar char="●"/>
            </a:pPr>
            <a:r>
              <a:rPr lang="id"/>
              <a:t>Data Understanding: Menelaah Data dengan Metoda Statistik </a:t>
            </a:r>
            <a:br>
              <a:rPr lang="id"/>
            </a:br>
            <a:r>
              <a:rPr lang="id"/>
              <a:t>(UK J.62DMI00.005.1 - Menelaah Data)</a:t>
            </a:r>
            <a:endParaRPr/>
          </a:p>
          <a:p>
            <a:pPr indent="-317500" lvl="1" marL="914400" rtl="0" algn="l">
              <a:lnSpc>
                <a:spcPct val="115000"/>
              </a:lnSpc>
              <a:spcBef>
                <a:spcPts val="0"/>
              </a:spcBef>
              <a:spcAft>
                <a:spcPts val="0"/>
              </a:spcAft>
              <a:buClr>
                <a:srgbClr val="262626"/>
              </a:buClr>
              <a:buSzPts val="1400"/>
              <a:buChar char="○"/>
            </a:pPr>
            <a:r>
              <a:rPr lang="id"/>
              <a:t>Menganalisis tipe dan relasi data</a:t>
            </a:r>
            <a:endParaRPr/>
          </a:p>
          <a:p>
            <a:pPr indent="-317500" lvl="1" marL="914400" rtl="0" algn="l">
              <a:lnSpc>
                <a:spcPct val="115000"/>
              </a:lnSpc>
              <a:spcBef>
                <a:spcPts val="0"/>
              </a:spcBef>
              <a:spcAft>
                <a:spcPts val="0"/>
              </a:spcAft>
              <a:buClr>
                <a:srgbClr val="262626"/>
              </a:buClr>
              <a:buSzPts val="1400"/>
              <a:buChar char="○"/>
            </a:pPr>
            <a:r>
              <a:rPr lang="id"/>
              <a:t>Menganalisis karakteristik data</a:t>
            </a:r>
            <a:endParaRPr/>
          </a:p>
          <a:p>
            <a:pPr indent="-317500" lvl="2" marL="1371600" rtl="0" algn="l">
              <a:lnSpc>
                <a:spcPct val="115000"/>
              </a:lnSpc>
              <a:spcBef>
                <a:spcPts val="0"/>
              </a:spcBef>
              <a:spcAft>
                <a:spcPts val="0"/>
              </a:spcAft>
              <a:buClr>
                <a:srgbClr val="262626"/>
              </a:buClr>
              <a:buSzPts val="1400"/>
              <a:buChar char="■"/>
            </a:pPr>
            <a:r>
              <a:rPr lang="id"/>
              <a:t>Kriteria Unjuk Kerja (KUK) 2.1 Statistika Dasar</a:t>
            </a:r>
            <a:endParaRPr/>
          </a:p>
        </p:txBody>
      </p:sp>
      <p:sp>
        <p:nvSpPr>
          <p:cNvPr id="186" name="Google Shape;186;p38"/>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262626"/>
              </a:buClr>
              <a:buSzPts val="2800"/>
              <a:buFont typeface="Arial"/>
              <a:buNone/>
            </a:pPr>
            <a:r>
              <a:rPr lang="id" sz="2000"/>
              <a:t>Contoh model data: Graf/Jejaring</a:t>
            </a:r>
            <a:endParaRPr sz="2000"/>
          </a:p>
        </p:txBody>
      </p:sp>
      <p:sp>
        <p:nvSpPr>
          <p:cNvPr id="465" name="Google Shape;465;p64"/>
          <p:cNvSpPr txBox="1"/>
          <p:nvPr>
            <p:ph idx="1" type="body"/>
          </p:nvPr>
        </p:nvSpPr>
        <p:spPr>
          <a:xfrm>
            <a:off x="311700" y="1152475"/>
            <a:ext cx="3735514" cy="3416400"/>
          </a:xfrm>
          <a:prstGeom prst="rect">
            <a:avLst/>
          </a:prstGeom>
          <a:noFill/>
          <a:ln>
            <a:noFill/>
          </a:ln>
        </p:spPr>
        <p:txBody>
          <a:bodyPr anchorCtr="0" anchor="t" bIns="91425" lIns="91425" spcFirstLastPara="1" rIns="91425" wrap="square" tIns="91425">
            <a:normAutofit fontScale="92500" lnSpcReduction="10000"/>
          </a:bodyPr>
          <a:lstStyle/>
          <a:p>
            <a:pPr indent="-324708" lvl="0" marL="457200" rtl="0" algn="l">
              <a:lnSpc>
                <a:spcPct val="115000"/>
              </a:lnSpc>
              <a:spcBef>
                <a:spcPts val="0"/>
              </a:spcBef>
              <a:spcAft>
                <a:spcPts val="0"/>
              </a:spcAft>
              <a:buClr>
                <a:srgbClr val="262626"/>
              </a:buClr>
              <a:buSzPct val="102297"/>
              <a:buChar char="●"/>
            </a:pPr>
            <a:r>
              <a:rPr lang="id"/>
              <a:t>Tersusun dari simpul-simpul (</a:t>
            </a:r>
            <a:r>
              <a:rPr i="1" lang="id"/>
              <a:t>nodes</a:t>
            </a:r>
            <a:r>
              <a:rPr lang="id"/>
              <a:t>) dan sisi/koneksi antar simpul (</a:t>
            </a:r>
            <a:r>
              <a:rPr i="1" lang="id"/>
              <a:t>edges</a:t>
            </a:r>
            <a:r>
              <a:rPr lang="id"/>
              <a:t>)</a:t>
            </a:r>
            <a:endParaRPr/>
          </a:p>
          <a:p>
            <a:pPr indent="-324708" lvl="0" marL="457200" rtl="0" algn="l">
              <a:lnSpc>
                <a:spcPct val="115000"/>
              </a:lnSpc>
              <a:spcBef>
                <a:spcPts val="0"/>
              </a:spcBef>
              <a:spcAft>
                <a:spcPts val="0"/>
              </a:spcAft>
              <a:buClr>
                <a:srgbClr val="262626"/>
              </a:buClr>
              <a:buSzPct val="102297"/>
              <a:buChar char="●"/>
            </a:pPr>
            <a:r>
              <a:rPr lang="id"/>
              <a:t>Satu node (biasanya) mewakili satu record</a:t>
            </a:r>
            <a:endParaRPr/>
          </a:p>
          <a:p>
            <a:pPr indent="-324708" lvl="0" marL="457200" rtl="0" algn="l">
              <a:lnSpc>
                <a:spcPct val="115000"/>
              </a:lnSpc>
              <a:spcBef>
                <a:spcPts val="0"/>
              </a:spcBef>
              <a:spcAft>
                <a:spcPts val="0"/>
              </a:spcAft>
              <a:buClr>
                <a:srgbClr val="262626"/>
              </a:buClr>
              <a:buSzPct val="102297"/>
              <a:buChar char="●"/>
            </a:pPr>
            <a:r>
              <a:rPr lang="id"/>
              <a:t>Dapat mengekspresikan relasi antar record secara eksplisit.</a:t>
            </a:r>
            <a:endParaRPr/>
          </a:p>
          <a:p>
            <a:pPr indent="-324708" lvl="0" marL="457200" rtl="0" algn="l">
              <a:lnSpc>
                <a:spcPct val="115000"/>
              </a:lnSpc>
              <a:spcBef>
                <a:spcPts val="0"/>
              </a:spcBef>
              <a:spcAft>
                <a:spcPts val="0"/>
              </a:spcAft>
              <a:buClr>
                <a:srgbClr val="262626"/>
              </a:buClr>
              <a:buSzPct val="102297"/>
              <a:buChar char="●"/>
            </a:pPr>
            <a:r>
              <a:rPr lang="id"/>
              <a:t>Termasuk model data graf adalah model data hierarkii/pohon, model data berorientasi objek (</a:t>
            </a:r>
            <a:r>
              <a:rPr i="1" lang="id"/>
              <a:t>object-oriented data model</a:t>
            </a:r>
            <a:r>
              <a:rPr lang="id"/>
              <a:t>).</a:t>
            </a:r>
            <a:endParaRPr/>
          </a:p>
          <a:p>
            <a:pPr indent="-324708" lvl="0" marL="457200" rtl="0" algn="l">
              <a:lnSpc>
                <a:spcPct val="115000"/>
              </a:lnSpc>
              <a:spcBef>
                <a:spcPts val="0"/>
              </a:spcBef>
              <a:spcAft>
                <a:spcPts val="0"/>
              </a:spcAft>
              <a:buClr>
                <a:srgbClr val="262626"/>
              </a:buClr>
              <a:buSzPct val="102297"/>
              <a:buChar char="●"/>
            </a:pPr>
            <a:r>
              <a:rPr lang="id"/>
              <a:t>Model data graf modern:</a:t>
            </a:r>
            <a:endParaRPr/>
          </a:p>
          <a:p>
            <a:pPr indent="-310978" lvl="1" marL="914400" rtl="0" algn="l">
              <a:lnSpc>
                <a:spcPct val="115000"/>
              </a:lnSpc>
              <a:spcBef>
                <a:spcPts val="0"/>
              </a:spcBef>
              <a:spcAft>
                <a:spcPts val="0"/>
              </a:spcAft>
              <a:buClr>
                <a:schemeClr val="dk1"/>
              </a:buClr>
              <a:buSzPct val="100153"/>
              <a:buChar char="○"/>
            </a:pPr>
            <a:r>
              <a:rPr i="1" lang="id"/>
              <a:t>Property graph</a:t>
            </a:r>
            <a:endParaRPr/>
          </a:p>
          <a:p>
            <a:pPr indent="-310978" lvl="1" marL="914400" rtl="0" algn="l">
              <a:lnSpc>
                <a:spcPct val="115000"/>
              </a:lnSpc>
              <a:spcBef>
                <a:spcPts val="0"/>
              </a:spcBef>
              <a:spcAft>
                <a:spcPts val="0"/>
              </a:spcAft>
              <a:buClr>
                <a:schemeClr val="dk1"/>
              </a:buClr>
              <a:buSzPct val="100153"/>
              <a:buChar char="○"/>
            </a:pPr>
            <a:r>
              <a:rPr i="1" lang="id"/>
              <a:t>Resource description framework (RDF)</a:t>
            </a:r>
            <a:endParaRPr/>
          </a:p>
        </p:txBody>
      </p:sp>
      <p:sp>
        <p:nvSpPr>
          <p:cNvPr id="466" name="Google Shape;466;p64"/>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467" name="Google Shape;467;p64"/>
          <p:cNvPicPr preferRelativeResize="0"/>
          <p:nvPr/>
        </p:nvPicPr>
        <p:blipFill rotWithShape="1">
          <a:blip r:embed="rId3">
            <a:alphaModFix/>
          </a:blip>
          <a:srcRect b="0" l="0" r="0" t="20573"/>
          <a:stretch/>
        </p:blipFill>
        <p:spPr>
          <a:xfrm>
            <a:off x="4155170" y="365718"/>
            <a:ext cx="4677130" cy="2417205"/>
          </a:xfrm>
          <a:prstGeom prst="rect">
            <a:avLst/>
          </a:prstGeom>
          <a:noFill/>
          <a:ln>
            <a:noFill/>
          </a:ln>
        </p:spPr>
      </p:pic>
      <p:pic>
        <p:nvPicPr>
          <p:cNvPr id="468" name="Google Shape;468;p64"/>
          <p:cNvPicPr preferRelativeResize="0"/>
          <p:nvPr/>
        </p:nvPicPr>
        <p:blipFill rotWithShape="1">
          <a:blip r:embed="rId4">
            <a:alphaModFix/>
          </a:blip>
          <a:srcRect b="0" l="0" r="0" t="0"/>
          <a:stretch/>
        </p:blipFill>
        <p:spPr>
          <a:xfrm>
            <a:off x="4675366" y="2929270"/>
            <a:ext cx="4182921" cy="1968733"/>
          </a:xfrm>
          <a:prstGeom prst="rect">
            <a:avLst/>
          </a:prstGeom>
          <a:noFill/>
          <a:ln>
            <a:noFill/>
          </a:ln>
        </p:spPr>
      </p:pic>
      <p:sp>
        <p:nvSpPr>
          <p:cNvPr id="469" name="Google Shape;469;p64"/>
          <p:cNvSpPr txBox="1"/>
          <p:nvPr/>
        </p:nvSpPr>
        <p:spPr>
          <a:xfrm>
            <a:off x="4155170" y="4033595"/>
            <a:ext cx="11608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FF0000"/>
                </a:solidFill>
                <a:latin typeface="Arial"/>
                <a:ea typeface="Arial"/>
                <a:cs typeface="Arial"/>
                <a:sym typeface="Arial"/>
              </a:rPr>
              <a:t>RDF graph</a:t>
            </a:r>
            <a:endParaRPr b="0" i="0" sz="1400" u="none" cap="none" strike="noStrike">
              <a:solidFill>
                <a:srgbClr val="000000"/>
              </a:solidFill>
              <a:latin typeface="Arial"/>
              <a:ea typeface="Arial"/>
              <a:cs typeface="Arial"/>
              <a:sym typeface="Arial"/>
            </a:endParaRPr>
          </a:p>
        </p:txBody>
      </p:sp>
      <p:sp>
        <p:nvSpPr>
          <p:cNvPr id="470" name="Google Shape;470;p64"/>
          <p:cNvSpPr txBox="1"/>
          <p:nvPr/>
        </p:nvSpPr>
        <p:spPr>
          <a:xfrm>
            <a:off x="4854885" y="1434048"/>
            <a:ext cx="14789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FF0000"/>
                </a:solidFill>
                <a:latin typeface="Arial"/>
                <a:ea typeface="Arial"/>
                <a:cs typeface="Arial"/>
                <a:sym typeface="Arial"/>
              </a:rPr>
              <a:t>Property graph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5"/>
          <p:cNvPicPr preferRelativeResize="0"/>
          <p:nvPr/>
        </p:nvPicPr>
        <p:blipFill rotWithShape="1">
          <a:blip r:embed="rId3">
            <a:alphaModFix/>
          </a:blip>
          <a:srcRect b="0" l="0" r="0" t="0"/>
          <a:stretch/>
        </p:blipFill>
        <p:spPr>
          <a:xfrm>
            <a:off x="5094950" y="914350"/>
            <a:ext cx="4049050" cy="3258950"/>
          </a:xfrm>
          <a:prstGeom prst="rect">
            <a:avLst/>
          </a:prstGeom>
          <a:noFill/>
          <a:ln>
            <a:noFill/>
          </a:ln>
        </p:spPr>
      </p:pic>
      <p:sp>
        <p:nvSpPr>
          <p:cNvPr id="476" name="Google Shape;476;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Contoh model data: Sekuens</a:t>
            </a:r>
            <a:endParaRPr/>
          </a:p>
        </p:txBody>
      </p:sp>
      <p:sp>
        <p:nvSpPr>
          <p:cNvPr id="477" name="Google Shape;477;p65"/>
          <p:cNvSpPr txBox="1"/>
          <p:nvPr>
            <p:ph idx="1" type="body"/>
          </p:nvPr>
        </p:nvSpPr>
        <p:spPr>
          <a:xfrm>
            <a:off x="311698" y="1152475"/>
            <a:ext cx="4920259" cy="3718756"/>
          </a:xfrm>
          <a:prstGeom prst="rect">
            <a:avLst/>
          </a:prstGeom>
          <a:noFill/>
          <a:ln>
            <a:noFill/>
          </a:ln>
        </p:spPr>
        <p:txBody>
          <a:bodyPr anchorCtr="0" anchor="t" bIns="91425" lIns="91425" spcFirstLastPara="1" rIns="91425" wrap="square" tIns="91425">
            <a:noAutofit/>
          </a:bodyPr>
          <a:lstStyle/>
          <a:p>
            <a:pPr indent="-323532" lvl="0" marL="457200" rtl="0" algn="l">
              <a:lnSpc>
                <a:spcPct val="105000"/>
              </a:lnSpc>
              <a:spcBef>
                <a:spcPts val="0"/>
              </a:spcBef>
              <a:spcAft>
                <a:spcPts val="0"/>
              </a:spcAft>
              <a:buClr>
                <a:srgbClr val="262626"/>
              </a:buClr>
              <a:buSzPts val="1495"/>
              <a:buChar char="●"/>
            </a:pPr>
            <a:r>
              <a:rPr lang="id" sz="1495"/>
              <a:t>Tersusun dari rekord-rekord yang terhubung secara sekuensial.</a:t>
            </a:r>
            <a:endParaRPr sz="1679"/>
          </a:p>
          <a:p>
            <a:pPr indent="-323532" lvl="0" marL="457200" rtl="0" algn="l">
              <a:lnSpc>
                <a:spcPct val="105000"/>
              </a:lnSpc>
              <a:spcBef>
                <a:spcPts val="0"/>
              </a:spcBef>
              <a:spcAft>
                <a:spcPts val="0"/>
              </a:spcAft>
              <a:buClr>
                <a:srgbClr val="262626"/>
              </a:buClr>
              <a:buSzPts val="1495"/>
              <a:buChar char="●"/>
            </a:pPr>
            <a:r>
              <a:rPr lang="id" sz="1495"/>
              <a:t>Contoh: data dari sensor suhu selama suatu rentang waktu.</a:t>
            </a:r>
            <a:endParaRPr sz="1679"/>
          </a:p>
          <a:p>
            <a:pPr indent="-323532" lvl="0" marL="457200" rtl="0" algn="l">
              <a:lnSpc>
                <a:spcPct val="105000"/>
              </a:lnSpc>
              <a:spcBef>
                <a:spcPts val="0"/>
              </a:spcBef>
              <a:spcAft>
                <a:spcPts val="0"/>
              </a:spcAft>
              <a:buClr>
                <a:srgbClr val="262626"/>
              </a:buClr>
              <a:buSzPts val="1495"/>
              <a:buChar char="●"/>
            </a:pPr>
            <a:r>
              <a:rPr lang="id" sz="1495"/>
              <a:t>Struktur tersirat dari urutan kemunculan rekord</a:t>
            </a:r>
            <a:endParaRPr sz="1495"/>
          </a:p>
          <a:p>
            <a:pPr indent="-323532" lvl="0" marL="457200" rtl="0" algn="l">
              <a:lnSpc>
                <a:spcPct val="105000"/>
              </a:lnSpc>
              <a:spcBef>
                <a:spcPts val="0"/>
              </a:spcBef>
              <a:spcAft>
                <a:spcPts val="0"/>
              </a:spcAft>
              <a:buClr>
                <a:srgbClr val="262626"/>
              </a:buClr>
              <a:buSzPts val="1495"/>
              <a:buChar char="●"/>
            </a:pPr>
            <a:r>
              <a:rPr lang="id" sz="1495"/>
              <a:t>Rekaman audio dan video dapat dipandang sebagai data sekuens, namun setiap recordnya sendiri bersifat tidak terstruktur.</a:t>
            </a:r>
            <a:endParaRPr sz="1679"/>
          </a:p>
          <a:p>
            <a:pPr indent="-323532" lvl="0" marL="457200" rtl="0" algn="l">
              <a:lnSpc>
                <a:spcPct val="105000"/>
              </a:lnSpc>
              <a:spcBef>
                <a:spcPts val="0"/>
              </a:spcBef>
              <a:spcAft>
                <a:spcPts val="0"/>
              </a:spcAft>
              <a:buClr>
                <a:srgbClr val="262626"/>
              </a:buClr>
              <a:buSzPts val="1495"/>
              <a:buChar char="●"/>
            </a:pPr>
            <a:r>
              <a:rPr lang="id" sz="1495"/>
              <a:t>Atribut kontekstual mendefinisikan basis dependensi tersirat. (Contoh: time stamp pada sensor suhu)</a:t>
            </a:r>
            <a:endParaRPr sz="1679"/>
          </a:p>
          <a:p>
            <a:pPr indent="-323532" lvl="0" marL="457200" rtl="0" algn="l">
              <a:lnSpc>
                <a:spcPct val="105000"/>
              </a:lnSpc>
              <a:spcBef>
                <a:spcPts val="0"/>
              </a:spcBef>
              <a:spcAft>
                <a:spcPts val="0"/>
              </a:spcAft>
              <a:buClr>
                <a:srgbClr val="262626"/>
              </a:buClr>
              <a:buSzPts val="1495"/>
              <a:buChar char="●"/>
            </a:pPr>
            <a:r>
              <a:rPr lang="id" sz="1495"/>
              <a:t>Atribut behavioral: butir-butir data yang nilainya diperoleh dalam suatu konteks tertentu (Contoh: besarnya suhu).</a:t>
            </a:r>
            <a:endParaRPr sz="1679"/>
          </a:p>
          <a:p>
            <a:pPr indent="-323532" lvl="0" marL="457200" rtl="0" algn="l">
              <a:lnSpc>
                <a:spcPct val="105000"/>
              </a:lnSpc>
              <a:spcBef>
                <a:spcPts val="0"/>
              </a:spcBef>
              <a:spcAft>
                <a:spcPts val="0"/>
              </a:spcAft>
              <a:buClr>
                <a:srgbClr val="262626"/>
              </a:buClr>
              <a:buSzPts val="1495"/>
              <a:buChar char="●"/>
            </a:pPr>
            <a:r>
              <a:rPr lang="id" sz="1495"/>
              <a:t>Jika atribut kontekstualnya adalah waktu/time stamp, maka data sekuens disebut </a:t>
            </a:r>
            <a:r>
              <a:rPr i="1" lang="id" sz="1495"/>
              <a:t>time series</a:t>
            </a:r>
            <a:r>
              <a:rPr lang="id" sz="1495"/>
              <a:t>.</a:t>
            </a:r>
            <a:endParaRPr sz="1495"/>
          </a:p>
          <a:p>
            <a:pPr indent="-228600" lvl="0" marL="457200" rtl="0" algn="l">
              <a:lnSpc>
                <a:spcPct val="105000"/>
              </a:lnSpc>
              <a:spcBef>
                <a:spcPts val="0"/>
              </a:spcBef>
              <a:spcAft>
                <a:spcPts val="0"/>
              </a:spcAft>
              <a:buClr>
                <a:srgbClr val="262626"/>
              </a:buClr>
              <a:buSzPts val="1295"/>
              <a:buNone/>
            </a:pPr>
            <a:r>
              <a:t/>
            </a:r>
            <a:endParaRPr sz="1395"/>
          </a:p>
        </p:txBody>
      </p:sp>
      <p:sp>
        <p:nvSpPr>
          <p:cNvPr id="478" name="Google Shape;478;p65"/>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
          <p:cNvSpPr txBox="1"/>
          <p:nvPr>
            <p:ph idx="12" type="sldNum"/>
          </p:nvPr>
        </p:nvSpPr>
        <p:spPr>
          <a:xfrm>
            <a:off x="8587945" y="4382673"/>
            <a:ext cx="38271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sp>
        <p:nvSpPr>
          <p:cNvPr id="484" name="Google Shape;484;p5"/>
          <p:cNvSpPr txBox="1"/>
          <p:nvPr>
            <p:ph type="ctrTitle"/>
          </p:nvPr>
        </p:nvSpPr>
        <p:spPr>
          <a:xfrm>
            <a:off x="228021" y="2051222"/>
            <a:ext cx="6858579" cy="121096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Garamond"/>
              <a:buNone/>
            </a:pPr>
            <a:r>
              <a:rPr lang="id"/>
              <a:t>Pengambilan 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Pengambilan Data</a:t>
            </a:r>
            <a:endParaRPr/>
          </a:p>
        </p:txBody>
      </p:sp>
      <p:sp>
        <p:nvSpPr>
          <p:cNvPr id="490" name="Google Shape;490;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lang="id" sz="2400"/>
              <a:t>Pengambilan data secara manual.</a:t>
            </a:r>
            <a:endParaRPr/>
          </a:p>
          <a:p>
            <a:pPr indent="-342900" lvl="0" marL="457200" rtl="0" algn="l">
              <a:lnSpc>
                <a:spcPct val="115000"/>
              </a:lnSpc>
              <a:spcBef>
                <a:spcPts val="0"/>
              </a:spcBef>
              <a:spcAft>
                <a:spcPts val="0"/>
              </a:spcAft>
              <a:buClr>
                <a:srgbClr val="262626"/>
              </a:buClr>
              <a:buSzPts val="1800"/>
              <a:buChar char="●"/>
            </a:pPr>
            <a:r>
              <a:rPr lang="id" sz="2400"/>
              <a:t>Pengambilan data melalui API</a:t>
            </a:r>
            <a:endParaRPr/>
          </a:p>
          <a:p>
            <a:pPr indent="-317500" lvl="1" marL="914400" rtl="0" algn="l">
              <a:lnSpc>
                <a:spcPct val="115000"/>
              </a:lnSpc>
              <a:spcBef>
                <a:spcPts val="0"/>
              </a:spcBef>
              <a:spcAft>
                <a:spcPts val="0"/>
              </a:spcAft>
              <a:buClr>
                <a:srgbClr val="262626"/>
              </a:buClr>
              <a:buSzPts val="1400"/>
              <a:buChar char="○"/>
            </a:pPr>
            <a:r>
              <a:rPr lang="id" sz="2200"/>
              <a:t>Contoh melalui API Kaggle</a:t>
            </a:r>
            <a:endParaRPr/>
          </a:p>
          <a:p>
            <a:pPr indent="-317500" lvl="1" marL="914400" rtl="0" algn="l">
              <a:lnSpc>
                <a:spcPct val="115000"/>
              </a:lnSpc>
              <a:spcBef>
                <a:spcPts val="0"/>
              </a:spcBef>
              <a:spcAft>
                <a:spcPts val="0"/>
              </a:spcAft>
              <a:buClr>
                <a:srgbClr val="262626"/>
              </a:buClr>
              <a:buSzPts val="1400"/>
              <a:buChar char="○"/>
            </a:pPr>
            <a:r>
              <a:rPr lang="id" sz="2200"/>
              <a:t>Contoh melalui API Portal Data Bandung</a:t>
            </a:r>
            <a:endParaRPr/>
          </a:p>
          <a:p>
            <a:pPr indent="-342900" lvl="0" marL="457200" rtl="0" algn="l">
              <a:lnSpc>
                <a:spcPct val="115000"/>
              </a:lnSpc>
              <a:spcBef>
                <a:spcPts val="0"/>
              </a:spcBef>
              <a:spcAft>
                <a:spcPts val="0"/>
              </a:spcAft>
              <a:buClr>
                <a:srgbClr val="262626"/>
              </a:buClr>
              <a:buSzPts val="1800"/>
              <a:buChar char="●"/>
            </a:pPr>
            <a:r>
              <a:rPr lang="id" sz="2400"/>
              <a:t>Pengambilan data melalui </a:t>
            </a:r>
            <a:r>
              <a:rPr i="1" lang="id" sz="2400"/>
              <a:t>web scraping</a:t>
            </a:r>
            <a:endParaRPr sz="2400"/>
          </a:p>
          <a:p>
            <a:pPr indent="-342900" lvl="0" marL="457200" rtl="0" algn="l">
              <a:lnSpc>
                <a:spcPct val="115000"/>
              </a:lnSpc>
              <a:spcBef>
                <a:spcPts val="0"/>
              </a:spcBef>
              <a:spcAft>
                <a:spcPts val="0"/>
              </a:spcAft>
              <a:buClr>
                <a:srgbClr val="262626"/>
              </a:buClr>
              <a:buSzPts val="1800"/>
              <a:buChar char="●"/>
            </a:pPr>
            <a:r>
              <a:rPr lang="id" sz="2400"/>
              <a:t>Pengambilan data melalui akses langsung ke basis data relasional yang ada.</a:t>
            </a:r>
            <a:endParaRPr/>
          </a:p>
        </p:txBody>
      </p:sp>
      <p:sp>
        <p:nvSpPr>
          <p:cNvPr id="491" name="Google Shape;491;p67"/>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8"/>
          <p:cNvSpPr txBox="1"/>
          <p:nvPr>
            <p:ph type="title"/>
          </p:nvPr>
        </p:nvSpPr>
        <p:spPr>
          <a:xfrm>
            <a:off x="163873" y="695101"/>
            <a:ext cx="8351477" cy="528941"/>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Pengambilan data secara manual</a:t>
            </a:r>
            <a:endParaRPr/>
          </a:p>
        </p:txBody>
      </p:sp>
      <p:sp>
        <p:nvSpPr>
          <p:cNvPr id="497" name="Google Shape;497;p68"/>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grpSp>
        <p:nvGrpSpPr>
          <p:cNvPr id="498" name="Google Shape;498;p68"/>
          <p:cNvGrpSpPr/>
          <p:nvPr/>
        </p:nvGrpSpPr>
        <p:grpSpPr>
          <a:xfrm>
            <a:off x="319092" y="1852654"/>
            <a:ext cx="8396094" cy="1113183"/>
            <a:chOff x="7392" y="0"/>
            <a:chExt cx="8396094" cy="1113183"/>
          </a:xfrm>
        </p:grpSpPr>
        <p:sp>
          <p:nvSpPr>
            <p:cNvPr id="499" name="Google Shape;499;p68"/>
            <p:cNvSpPr/>
            <p:nvPr/>
          </p:nvSpPr>
          <p:spPr>
            <a:xfrm>
              <a:off x="7392" y="0"/>
              <a:ext cx="2209498" cy="1113183"/>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8"/>
            <p:cNvSpPr txBox="1"/>
            <p:nvPr/>
          </p:nvSpPr>
          <p:spPr>
            <a:xfrm>
              <a:off x="39996" y="32604"/>
              <a:ext cx="2144290" cy="1047975"/>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rgbClr val="000000"/>
                </a:buClr>
                <a:buSzPts val="2200"/>
                <a:buFont typeface="Arial"/>
                <a:buNone/>
              </a:pPr>
              <a:r>
                <a:rPr b="0" i="0" lang="id" sz="2200" u="none" cap="none" strike="noStrike">
                  <a:solidFill>
                    <a:schemeClr val="lt1"/>
                  </a:solidFill>
                  <a:latin typeface="Arial"/>
                  <a:ea typeface="Arial"/>
                  <a:cs typeface="Arial"/>
                  <a:sym typeface="Arial"/>
                </a:rPr>
                <a:t>Cari data di sumber data</a:t>
              </a:r>
              <a:endParaRPr b="0" i="0" sz="1400" u="none" cap="none" strike="noStrike">
                <a:solidFill>
                  <a:srgbClr val="000000"/>
                </a:solidFill>
                <a:latin typeface="Arial"/>
                <a:ea typeface="Arial"/>
                <a:cs typeface="Arial"/>
                <a:sym typeface="Arial"/>
              </a:endParaRPr>
            </a:p>
          </p:txBody>
        </p:sp>
        <p:sp>
          <p:nvSpPr>
            <p:cNvPr id="501" name="Google Shape;501;p68"/>
            <p:cNvSpPr/>
            <p:nvPr/>
          </p:nvSpPr>
          <p:spPr>
            <a:xfrm>
              <a:off x="2437841" y="282613"/>
              <a:ext cx="468413" cy="547955"/>
            </a:xfrm>
            <a:prstGeom prst="rightArrow">
              <a:avLst>
                <a:gd fmla="val 6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8"/>
            <p:cNvSpPr txBox="1"/>
            <p:nvPr/>
          </p:nvSpPr>
          <p:spPr>
            <a:xfrm>
              <a:off x="2437841" y="392204"/>
              <a:ext cx="327889" cy="32877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3" name="Google Shape;503;p68"/>
            <p:cNvSpPr/>
            <p:nvPr/>
          </p:nvSpPr>
          <p:spPr>
            <a:xfrm>
              <a:off x="3100690" y="0"/>
              <a:ext cx="2209498" cy="1113183"/>
            </a:xfrm>
            <a:prstGeom prst="roundRect">
              <a:avLst>
                <a:gd fmla="val 10000"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8"/>
            <p:cNvSpPr txBox="1"/>
            <p:nvPr/>
          </p:nvSpPr>
          <p:spPr>
            <a:xfrm>
              <a:off x="3133294" y="32604"/>
              <a:ext cx="2144290" cy="1047975"/>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rgbClr val="000000"/>
                </a:buClr>
                <a:buSzPts val="2200"/>
                <a:buFont typeface="Arial"/>
                <a:buNone/>
              </a:pPr>
              <a:r>
                <a:rPr b="0" i="0" lang="id" sz="2200" u="none" cap="none" strike="noStrike">
                  <a:solidFill>
                    <a:schemeClr val="lt1"/>
                  </a:solidFill>
                  <a:latin typeface="Arial"/>
                  <a:ea typeface="Arial"/>
                  <a:cs typeface="Arial"/>
                  <a:sym typeface="Arial"/>
                </a:rPr>
                <a:t>Unduh/salin data ke </a:t>
              </a:r>
              <a:r>
                <a:rPr b="0" i="1" lang="id" sz="2200" u="none" cap="none" strike="noStrike">
                  <a:solidFill>
                    <a:schemeClr val="lt1"/>
                  </a:solidFill>
                  <a:latin typeface="Arial"/>
                  <a:ea typeface="Arial"/>
                  <a:cs typeface="Arial"/>
                  <a:sym typeface="Arial"/>
                </a:rPr>
                <a:t>local machine</a:t>
              </a:r>
              <a:endParaRPr b="0" i="0" sz="2200" u="none" cap="none" strike="noStrike">
                <a:solidFill>
                  <a:schemeClr val="lt1"/>
                </a:solidFill>
                <a:latin typeface="Arial"/>
                <a:ea typeface="Arial"/>
                <a:cs typeface="Arial"/>
                <a:sym typeface="Arial"/>
              </a:endParaRPr>
            </a:p>
          </p:txBody>
        </p:sp>
        <p:sp>
          <p:nvSpPr>
            <p:cNvPr id="505" name="Google Shape;505;p68"/>
            <p:cNvSpPr/>
            <p:nvPr/>
          </p:nvSpPr>
          <p:spPr>
            <a:xfrm>
              <a:off x="5531139" y="282613"/>
              <a:ext cx="468413" cy="547955"/>
            </a:xfrm>
            <a:prstGeom prst="rightArrow">
              <a:avLst>
                <a:gd fmla="val 6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8"/>
            <p:cNvSpPr txBox="1"/>
            <p:nvPr/>
          </p:nvSpPr>
          <p:spPr>
            <a:xfrm>
              <a:off x="5531139" y="392204"/>
              <a:ext cx="327889" cy="32877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7" name="Google Shape;507;p68"/>
            <p:cNvSpPr/>
            <p:nvPr/>
          </p:nvSpPr>
          <p:spPr>
            <a:xfrm>
              <a:off x="6193988" y="0"/>
              <a:ext cx="2209498" cy="1113183"/>
            </a:xfrm>
            <a:prstGeom prst="roundRect">
              <a:avLst>
                <a:gd fmla="val 10000"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8"/>
            <p:cNvSpPr txBox="1"/>
            <p:nvPr/>
          </p:nvSpPr>
          <p:spPr>
            <a:xfrm>
              <a:off x="6226592" y="32604"/>
              <a:ext cx="2144290" cy="1047975"/>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id" sz="2000" u="none" cap="none" strike="noStrike">
                  <a:solidFill>
                    <a:schemeClr val="lt1"/>
                  </a:solidFill>
                  <a:latin typeface="Arial"/>
                  <a:ea typeface="Arial"/>
                  <a:cs typeface="Arial"/>
                  <a:sym typeface="Arial"/>
                </a:rPr>
                <a:t>Muat (</a:t>
              </a:r>
              <a:r>
                <a:rPr b="0" i="1" lang="id" sz="2000" u="none" cap="none" strike="noStrike">
                  <a:solidFill>
                    <a:schemeClr val="lt1"/>
                  </a:solidFill>
                  <a:latin typeface="Arial"/>
                  <a:ea typeface="Arial"/>
                  <a:cs typeface="Arial"/>
                  <a:sym typeface="Arial"/>
                </a:rPr>
                <a:t>load</a:t>
              </a:r>
              <a:r>
                <a:rPr b="0" i="0" lang="id" sz="2000" u="none" cap="none" strike="noStrike">
                  <a:solidFill>
                    <a:schemeClr val="lt1"/>
                  </a:solidFill>
                  <a:latin typeface="Arial"/>
                  <a:ea typeface="Arial"/>
                  <a:cs typeface="Arial"/>
                  <a:sym typeface="Arial"/>
                </a:rPr>
                <a:t>) data ke pengolah data</a:t>
              </a:r>
              <a:endParaRPr b="0" i="0" sz="2000" u="none" cap="none" strike="noStrike">
                <a:solidFill>
                  <a:schemeClr val="lt1"/>
                </a:solidFill>
                <a:latin typeface="Arial"/>
                <a:ea typeface="Arial"/>
                <a:cs typeface="Arial"/>
                <a:sym typeface="Arial"/>
              </a:endParaRPr>
            </a:p>
            <a:p>
              <a:pPr indent="0" lvl="0" marL="0" marR="0" rtl="0" algn="l">
                <a:lnSpc>
                  <a:spcPct val="90000"/>
                </a:lnSpc>
                <a:spcBef>
                  <a:spcPts val="700"/>
                </a:spcBef>
                <a:spcAft>
                  <a:spcPts val="0"/>
                </a:spcAft>
                <a:buClr>
                  <a:srgbClr val="000000"/>
                </a:buClr>
                <a:buSzPts val="1600"/>
                <a:buFont typeface="Arial"/>
                <a:buNone/>
              </a:pPr>
              <a:r>
                <a:rPr b="0" i="0" lang="id" sz="1600" u="none" cap="none" strike="noStrike">
                  <a:solidFill>
                    <a:schemeClr val="lt1"/>
                  </a:solidFill>
                  <a:latin typeface="Arial"/>
                  <a:ea typeface="Arial"/>
                  <a:cs typeface="Arial"/>
                  <a:sym typeface="Arial"/>
                </a:rPr>
                <a:t>→ Jupyter Notebook</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Mengambil data (secara manual) dari Kaggle</a:t>
            </a:r>
            <a:endParaRPr/>
          </a:p>
        </p:txBody>
      </p:sp>
      <p:sp>
        <p:nvSpPr>
          <p:cNvPr id="514" name="Google Shape;514;p69"/>
          <p:cNvSpPr txBox="1"/>
          <p:nvPr>
            <p:ph idx="1" type="body"/>
          </p:nvPr>
        </p:nvSpPr>
        <p:spPr>
          <a:xfrm>
            <a:off x="311700" y="1152475"/>
            <a:ext cx="3035799"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262626"/>
              </a:buClr>
              <a:buSzPts val="1400"/>
              <a:buChar char="●"/>
            </a:pPr>
            <a:r>
              <a:rPr lang="id"/>
              <a:t>Kita akan mengakses data dari "Goal Dataset – Top 5 European Leagues" dari Kaggle.</a:t>
            </a:r>
            <a:endParaRPr/>
          </a:p>
          <a:p>
            <a:pPr indent="-317500" lvl="0" marL="457200" rtl="0" algn="l">
              <a:lnSpc>
                <a:spcPct val="115000"/>
              </a:lnSpc>
              <a:spcBef>
                <a:spcPts val="0"/>
              </a:spcBef>
              <a:spcAft>
                <a:spcPts val="0"/>
              </a:spcAft>
              <a:buClr>
                <a:srgbClr val="262626"/>
              </a:buClr>
              <a:buSzPts val="1400"/>
              <a:buChar char="●"/>
            </a:pPr>
            <a:r>
              <a:rPr lang="id"/>
              <a:t>Kunjungi Kaggle.com dan login (buat akun jika perlu)</a:t>
            </a:r>
            <a:endParaRPr/>
          </a:p>
          <a:p>
            <a:pPr indent="-317500" lvl="0" marL="457200" rtl="0" algn="l">
              <a:lnSpc>
                <a:spcPct val="115000"/>
              </a:lnSpc>
              <a:spcBef>
                <a:spcPts val="0"/>
              </a:spcBef>
              <a:spcAft>
                <a:spcPts val="0"/>
              </a:spcAft>
              <a:buClr>
                <a:srgbClr val="262626"/>
              </a:buClr>
              <a:buSzPts val="1400"/>
              <a:buChar char="●"/>
            </a:pPr>
            <a:r>
              <a:rPr lang="id"/>
              <a:t>Lakukan pencarian "goal dataset top 5 European leagues"</a:t>
            </a:r>
            <a:endParaRPr/>
          </a:p>
          <a:p>
            <a:pPr indent="-317500" lvl="0" marL="457200" rtl="0" algn="l">
              <a:lnSpc>
                <a:spcPct val="115000"/>
              </a:lnSpc>
              <a:spcBef>
                <a:spcPts val="0"/>
              </a:spcBef>
              <a:spcAft>
                <a:spcPts val="0"/>
              </a:spcAft>
              <a:buClr>
                <a:srgbClr val="262626"/>
              </a:buClr>
              <a:buSzPts val="1400"/>
              <a:buChar char="●"/>
            </a:pPr>
            <a:r>
              <a:rPr lang="id"/>
              <a:t>Klik "Goal Dataset – Top 5 European Leagues"</a:t>
            </a:r>
            <a:endParaRPr/>
          </a:p>
        </p:txBody>
      </p:sp>
      <p:sp>
        <p:nvSpPr>
          <p:cNvPr id="515" name="Google Shape;515;p69"/>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516" name="Google Shape;516;p69"/>
          <p:cNvPicPr preferRelativeResize="0"/>
          <p:nvPr/>
        </p:nvPicPr>
        <p:blipFill rotWithShape="1">
          <a:blip r:embed="rId3">
            <a:alphaModFix/>
          </a:blip>
          <a:srcRect b="0" l="0" r="0" t="0"/>
          <a:stretch/>
        </p:blipFill>
        <p:spPr>
          <a:xfrm>
            <a:off x="3681096" y="1152475"/>
            <a:ext cx="5462904" cy="3195430"/>
          </a:xfrm>
          <a:prstGeom prst="rect">
            <a:avLst/>
          </a:prstGeom>
          <a:noFill/>
          <a:ln>
            <a:noFill/>
          </a:ln>
        </p:spPr>
      </p:pic>
      <p:sp>
        <p:nvSpPr>
          <p:cNvPr id="517" name="Google Shape;517;p69"/>
          <p:cNvSpPr/>
          <p:nvPr/>
        </p:nvSpPr>
        <p:spPr>
          <a:xfrm>
            <a:off x="5327374" y="3021496"/>
            <a:ext cx="2623930" cy="874643"/>
          </a:xfrm>
          <a:prstGeom prst="roundRect">
            <a:avLst>
              <a:gd fmla="val 16667" name="adj"/>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t/>
            </a:r>
            <a:endParaRPr/>
          </a:p>
        </p:txBody>
      </p:sp>
      <p:sp>
        <p:nvSpPr>
          <p:cNvPr id="523" name="Google Shape;523;p70"/>
          <p:cNvSpPr txBox="1"/>
          <p:nvPr>
            <p:ph idx="1" type="body"/>
          </p:nvPr>
        </p:nvSpPr>
        <p:spPr>
          <a:xfrm>
            <a:off x="311700" y="4071068"/>
            <a:ext cx="8593761" cy="855616"/>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262626"/>
              </a:buClr>
              <a:buSzPts val="1400"/>
              <a:buChar char="●"/>
            </a:pPr>
            <a:r>
              <a:rPr lang="id" sz="1400"/>
              <a:t>Di halaman data explorer, pilih "epl-goalScorer (20-21).csv"</a:t>
            </a:r>
            <a:endParaRPr/>
          </a:p>
          <a:p>
            <a:pPr indent="-317500" lvl="0" marL="457200" rtl="0" algn="l">
              <a:lnSpc>
                <a:spcPct val="115000"/>
              </a:lnSpc>
              <a:spcBef>
                <a:spcPts val="0"/>
              </a:spcBef>
              <a:spcAft>
                <a:spcPts val="0"/>
              </a:spcAft>
              <a:buClr>
                <a:srgbClr val="262626"/>
              </a:buClr>
              <a:buSzPts val="1400"/>
              <a:buChar char="●"/>
            </a:pPr>
            <a:r>
              <a:rPr lang="id" sz="1400"/>
              <a:t>Unduh data dengan mengklik tombol unduh di bagian kanan dan simpan di folder kerja Anda.</a:t>
            </a:r>
            <a:endParaRPr/>
          </a:p>
        </p:txBody>
      </p:sp>
      <p:sp>
        <p:nvSpPr>
          <p:cNvPr id="524" name="Google Shape;524;p70"/>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525" name="Google Shape;525;p70"/>
          <p:cNvPicPr preferRelativeResize="0"/>
          <p:nvPr/>
        </p:nvPicPr>
        <p:blipFill rotWithShape="1">
          <a:blip r:embed="rId3">
            <a:alphaModFix/>
          </a:blip>
          <a:srcRect b="0" l="0" r="0" t="0"/>
          <a:stretch/>
        </p:blipFill>
        <p:spPr>
          <a:xfrm>
            <a:off x="311700" y="372992"/>
            <a:ext cx="8332967" cy="3233260"/>
          </a:xfrm>
          <a:prstGeom prst="rect">
            <a:avLst/>
          </a:prstGeom>
          <a:noFill/>
          <a:ln>
            <a:noFill/>
          </a:ln>
        </p:spPr>
      </p:pic>
      <p:cxnSp>
        <p:nvCxnSpPr>
          <p:cNvPr id="526" name="Google Shape;526;p70"/>
          <p:cNvCxnSpPr/>
          <p:nvPr/>
        </p:nvCxnSpPr>
        <p:spPr>
          <a:xfrm rot="10800000">
            <a:off x="1017767" y="1892411"/>
            <a:ext cx="55659" cy="2242267"/>
          </a:xfrm>
          <a:prstGeom prst="straightConnector1">
            <a:avLst/>
          </a:prstGeom>
          <a:noFill/>
          <a:ln cap="flat" cmpd="sng" w="57150">
            <a:solidFill>
              <a:srgbClr val="FF0000"/>
            </a:solidFill>
            <a:prstDash val="solid"/>
            <a:miter lim="800000"/>
            <a:headEnd len="sm" w="sm" type="none"/>
            <a:tailEnd len="med" w="med" type="triangle"/>
          </a:ln>
        </p:spPr>
      </p:cxnSp>
      <p:cxnSp>
        <p:nvCxnSpPr>
          <p:cNvPr id="527" name="Google Shape;527;p70"/>
          <p:cNvCxnSpPr/>
          <p:nvPr/>
        </p:nvCxnSpPr>
        <p:spPr>
          <a:xfrm flipH="1" rot="10800000">
            <a:off x="5638801" y="954157"/>
            <a:ext cx="2487432" cy="3544720"/>
          </a:xfrm>
          <a:prstGeom prst="straightConnector1">
            <a:avLst/>
          </a:prstGeom>
          <a:noFill/>
          <a:ln cap="flat" cmpd="sng" w="57150">
            <a:solidFill>
              <a:srgbClr val="FF0000"/>
            </a:solidFill>
            <a:prstDash val="solid"/>
            <a:miter lim="800000"/>
            <a:headEnd len="sm" w="sm"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Pengambilan data melalui API</a:t>
            </a:r>
            <a:endParaRPr/>
          </a:p>
        </p:txBody>
      </p:sp>
      <p:sp>
        <p:nvSpPr>
          <p:cNvPr id="533" name="Google Shape;533;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lang="id"/>
              <a:t>Data dapat diambil melalui </a:t>
            </a:r>
            <a:r>
              <a:rPr i="1" lang="id"/>
              <a:t>application programming interface</a:t>
            </a:r>
            <a:r>
              <a:rPr lang="id"/>
              <a:t> (API).</a:t>
            </a:r>
            <a:endParaRPr/>
          </a:p>
          <a:p>
            <a:pPr indent="-317500" lvl="1" marL="914400" rtl="0" algn="l">
              <a:lnSpc>
                <a:spcPct val="115000"/>
              </a:lnSpc>
              <a:spcBef>
                <a:spcPts val="0"/>
              </a:spcBef>
              <a:spcAft>
                <a:spcPts val="0"/>
              </a:spcAft>
              <a:buClr>
                <a:srgbClr val="262626"/>
              </a:buClr>
              <a:buSzPts val="1400"/>
              <a:buChar char="○"/>
            </a:pPr>
            <a:r>
              <a:rPr lang="id"/>
              <a:t>API disediakan oleh beberapa layanan data seperti Kaggle.</a:t>
            </a:r>
            <a:endParaRPr/>
          </a:p>
          <a:p>
            <a:pPr indent="-317500" lvl="1" marL="914400" rtl="0" algn="l">
              <a:lnSpc>
                <a:spcPct val="115000"/>
              </a:lnSpc>
              <a:spcBef>
                <a:spcPts val="0"/>
              </a:spcBef>
              <a:spcAft>
                <a:spcPts val="0"/>
              </a:spcAft>
              <a:buClr>
                <a:srgbClr val="262626"/>
              </a:buClr>
              <a:buSzPts val="1400"/>
              <a:buChar char="○"/>
            </a:pPr>
            <a:r>
              <a:rPr lang="id"/>
              <a:t>API token/key (mungkin) diperlukan untuk mengakses data via API.</a:t>
            </a:r>
            <a:endParaRPr/>
          </a:p>
          <a:p>
            <a:pPr indent="-317500" lvl="1" marL="914400" rtl="0" algn="l">
              <a:lnSpc>
                <a:spcPct val="115000"/>
              </a:lnSpc>
              <a:spcBef>
                <a:spcPts val="0"/>
              </a:spcBef>
              <a:spcAft>
                <a:spcPts val="0"/>
              </a:spcAft>
              <a:buClr>
                <a:srgbClr val="262626"/>
              </a:buClr>
              <a:buSzPts val="1400"/>
              <a:buChar char="○"/>
            </a:pPr>
            <a:r>
              <a:rPr lang="id"/>
              <a:t>Proses pembuatan API token/key (jika perlu) dirinci di dokumentasi masing-masing layanan.</a:t>
            </a:r>
            <a:endParaRPr/>
          </a:p>
        </p:txBody>
      </p:sp>
      <p:sp>
        <p:nvSpPr>
          <p:cNvPr id="534" name="Google Shape;534;p71"/>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grpSp>
        <p:nvGrpSpPr>
          <p:cNvPr id="535" name="Google Shape;535;p71"/>
          <p:cNvGrpSpPr/>
          <p:nvPr/>
        </p:nvGrpSpPr>
        <p:grpSpPr>
          <a:xfrm>
            <a:off x="315396" y="3103478"/>
            <a:ext cx="8403487" cy="1060536"/>
            <a:chOff x="3696" y="26323"/>
            <a:chExt cx="8403487" cy="1060536"/>
          </a:xfrm>
        </p:grpSpPr>
        <p:sp>
          <p:nvSpPr>
            <p:cNvPr id="536" name="Google Shape;536;p71"/>
            <p:cNvSpPr/>
            <p:nvPr/>
          </p:nvSpPr>
          <p:spPr>
            <a:xfrm>
              <a:off x="3696" y="26323"/>
              <a:ext cx="1616055" cy="1060536"/>
            </a:xfrm>
            <a:prstGeom prst="roundRect">
              <a:avLst>
                <a:gd fmla="val 10000" name="adj"/>
              </a:avLst>
            </a:prstGeom>
            <a:solidFill>
              <a:srgbClr val="FFFFFF"/>
            </a:solidFill>
            <a:ln cap="flat" cmpd="sng" w="25400">
              <a:solidFill>
                <a:srgbClr val="000000"/>
              </a:solidFill>
              <a:prstDash val="dot"/>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1"/>
            <p:cNvSpPr txBox="1"/>
            <p:nvPr/>
          </p:nvSpPr>
          <p:spPr>
            <a:xfrm>
              <a:off x="34758" y="57385"/>
              <a:ext cx="1553931" cy="9984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id" sz="1600" u="none" cap="none" strike="noStrike">
                  <a:solidFill>
                    <a:srgbClr val="000000"/>
                  </a:solidFill>
                  <a:latin typeface="Arial"/>
                  <a:ea typeface="Arial"/>
                  <a:cs typeface="Arial"/>
                  <a:sym typeface="Arial"/>
                </a:rPr>
                <a:t>Buat API token/key di situs layanan data</a:t>
              </a:r>
              <a:endParaRPr b="0" i="0" sz="1400" u="none" cap="none" strike="noStrike">
                <a:solidFill>
                  <a:srgbClr val="000000"/>
                </a:solidFill>
                <a:latin typeface="Arial"/>
                <a:ea typeface="Arial"/>
                <a:cs typeface="Arial"/>
                <a:sym typeface="Arial"/>
              </a:endParaRPr>
            </a:p>
          </p:txBody>
        </p:sp>
        <p:sp>
          <p:nvSpPr>
            <p:cNvPr id="538" name="Google Shape;538;p71"/>
            <p:cNvSpPr/>
            <p:nvPr/>
          </p:nvSpPr>
          <p:spPr>
            <a:xfrm>
              <a:off x="1781357" y="356200"/>
              <a:ext cx="342603" cy="400781"/>
            </a:xfrm>
            <a:prstGeom prst="rightArrow">
              <a:avLst>
                <a:gd fmla="val 60000" name="adj1"/>
                <a:gd fmla="val 50000" name="adj2"/>
              </a:avLst>
            </a:prstGeom>
            <a:solidFill>
              <a:srgbClr val="A7C9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1"/>
            <p:cNvSpPr txBox="1"/>
            <p:nvPr/>
          </p:nvSpPr>
          <p:spPr>
            <a:xfrm>
              <a:off x="1781357" y="436356"/>
              <a:ext cx="239822" cy="24046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40" name="Google Shape;540;p71"/>
            <p:cNvSpPr/>
            <p:nvPr/>
          </p:nvSpPr>
          <p:spPr>
            <a:xfrm>
              <a:off x="2266173" y="26323"/>
              <a:ext cx="1616055" cy="1060536"/>
            </a:xfrm>
            <a:prstGeom prst="roundRect">
              <a:avLst>
                <a:gd fmla="val 10000" name="adj"/>
              </a:avLst>
            </a:prstGeom>
            <a:solidFill>
              <a:srgbClr val="FFFFFF"/>
            </a:solidFill>
            <a:ln cap="flat" cmpd="sng" w="25400">
              <a:solidFill>
                <a:srgbClr val="008896"/>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71"/>
            <p:cNvSpPr txBox="1"/>
            <p:nvPr/>
          </p:nvSpPr>
          <p:spPr>
            <a:xfrm>
              <a:off x="2297235" y="57385"/>
              <a:ext cx="1553931" cy="9984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id" sz="1600" u="none" cap="none" strike="noStrike">
                  <a:solidFill>
                    <a:srgbClr val="000000"/>
                  </a:solidFill>
                  <a:latin typeface="Arial"/>
                  <a:ea typeface="Arial"/>
                  <a:cs typeface="Arial"/>
                  <a:sym typeface="Arial"/>
                </a:rPr>
                <a:t>Akses layanan data dengan API call</a:t>
              </a:r>
              <a:endParaRPr b="0" i="0" sz="1400" u="none" cap="none" strike="noStrike">
                <a:solidFill>
                  <a:srgbClr val="000000"/>
                </a:solidFill>
                <a:latin typeface="Arial"/>
                <a:ea typeface="Arial"/>
                <a:cs typeface="Arial"/>
                <a:sym typeface="Arial"/>
              </a:endParaRPr>
            </a:p>
          </p:txBody>
        </p:sp>
        <p:sp>
          <p:nvSpPr>
            <p:cNvPr id="542" name="Google Shape;542;p71"/>
            <p:cNvSpPr/>
            <p:nvPr/>
          </p:nvSpPr>
          <p:spPr>
            <a:xfrm>
              <a:off x="4043834" y="356200"/>
              <a:ext cx="342603" cy="400781"/>
            </a:xfrm>
            <a:prstGeom prst="rightArrow">
              <a:avLst>
                <a:gd fmla="val 60000" name="adj1"/>
                <a:gd fmla="val 50000" name="adj2"/>
              </a:avLst>
            </a:prstGeom>
            <a:solidFill>
              <a:srgbClr val="A7C9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1"/>
            <p:cNvSpPr txBox="1"/>
            <p:nvPr/>
          </p:nvSpPr>
          <p:spPr>
            <a:xfrm>
              <a:off x="4043834" y="436356"/>
              <a:ext cx="239822" cy="24046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44" name="Google Shape;544;p71"/>
            <p:cNvSpPr/>
            <p:nvPr/>
          </p:nvSpPr>
          <p:spPr>
            <a:xfrm>
              <a:off x="4528651" y="26323"/>
              <a:ext cx="1616055" cy="1060536"/>
            </a:xfrm>
            <a:prstGeom prst="roundRect">
              <a:avLst>
                <a:gd fmla="val 10000" name="adj"/>
              </a:avLst>
            </a:prstGeom>
            <a:solidFill>
              <a:srgbClr val="FFFFFF"/>
            </a:solidFill>
            <a:ln cap="flat" cmpd="sng" w="25400">
              <a:solidFill>
                <a:srgbClr val="008896"/>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71"/>
            <p:cNvSpPr txBox="1"/>
            <p:nvPr/>
          </p:nvSpPr>
          <p:spPr>
            <a:xfrm>
              <a:off x="4559713" y="57385"/>
              <a:ext cx="1553931" cy="9984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id" sz="1600" u="none" cap="none" strike="noStrike">
                  <a:solidFill>
                    <a:srgbClr val="000000"/>
                  </a:solidFill>
                  <a:latin typeface="Arial"/>
                  <a:ea typeface="Arial"/>
                  <a:cs typeface="Arial"/>
                  <a:sym typeface="Arial"/>
                </a:rPr>
                <a:t>Cari dataset yang diperlukan</a:t>
              </a:r>
              <a:endParaRPr b="0" i="0" sz="1600" u="none" cap="none" strike="noStrike">
                <a:solidFill>
                  <a:srgbClr val="000000"/>
                </a:solidFill>
                <a:latin typeface="Arial"/>
                <a:ea typeface="Arial"/>
                <a:cs typeface="Arial"/>
                <a:sym typeface="Arial"/>
              </a:endParaRPr>
            </a:p>
          </p:txBody>
        </p:sp>
        <p:sp>
          <p:nvSpPr>
            <p:cNvPr id="546" name="Google Shape;546;p71"/>
            <p:cNvSpPr/>
            <p:nvPr/>
          </p:nvSpPr>
          <p:spPr>
            <a:xfrm>
              <a:off x="6306311" y="356200"/>
              <a:ext cx="342603" cy="400781"/>
            </a:xfrm>
            <a:prstGeom prst="rightArrow">
              <a:avLst>
                <a:gd fmla="val 60000" name="adj1"/>
                <a:gd fmla="val 50000" name="adj2"/>
              </a:avLst>
            </a:prstGeom>
            <a:solidFill>
              <a:srgbClr val="A7C9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71"/>
            <p:cNvSpPr txBox="1"/>
            <p:nvPr/>
          </p:nvSpPr>
          <p:spPr>
            <a:xfrm>
              <a:off x="6306311" y="436356"/>
              <a:ext cx="239822" cy="24046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48" name="Google Shape;548;p71"/>
            <p:cNvSpPr/>
            <p:nvPr/>
          </p:nvSpPr>
          <p:spPr>
            <a:xfrm>
              <a:off x="6791128" y="26323"/>
              <a:ext cx="1616055" cy="1060536"/>
            </a:xfrm>
            <a:prstGeom prst="roundRect">
              <a:avLst>
                <a:gd fmla="val 10000" name="adj"/>
              </a:avLst>
            </a:prstGeom>
            <a:solidFill>
              <a:srgbClr val="FFFFFF"/>
            </a:solidFill>
            <a:ln cap="flat" cmpd="sng" w="25400">
              <a:solidFill>
                <a:srgbClr val="008896"/>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71"/>
            <p:cNvSpPr txBox="1"/>
            <p:nvPr/>
          </p:nvSpPr>
          <p:spPr>
            <a:xfrm>
              <a:off x="6822190" y="57385"/>
              <a:ext cx="1553931" cy="9984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id" sz="1600" u="none" cap="none" strike="noStrike">
                  <a:solidFill>
                    <a:srgbClr val="000000"/>
                  </a:solidFill>
                  <a:latin typeface="Arial"/>
                  <a:ea typeface="Arial"/>
                  <a:cs typeface="Arial"/>
                  <a:sym typeface="Arial"/>
                </a:rPr>
                <a:t>Muat (</a:t>
              </a:r>
              <a:r>
                <a:rPr b="0" i="1" lang="id" sz="1600" u="none" cap="none" strike="noStrike">
                  <a:solidFill>
                    <a:srgbClr val="000000"/>
                  </a:solidFill>
                  <a:latin typeface="Arial"/>
                  <a:ea typeface="Arial"/>
                  <a:cs typeface="Arial"/>
                  <a:sym typeface="Arial"/>
                </a:rPr>
                <a:t>load</a:t>
              </a:r>
              <a:r>
                <a:rPr b="0" i="0" lang="id" sz="1600" u="none" cap="none" strike="noStrike">
                  <a:solidFill>
                    <a:srgbClr val="000000"/>
                  </a:solidFill>
                  <a:latin typeface="Arial"/>
                  <a:ea typeface="Arial"/>
                  <a:cs typeface="Arial"/>
                  <a:sym typeface="Arial"/>
                </a:rPr>
                <a:t>) dataset ke modul pengolah data</a:t>
              </a:r>
              <a:endParaRPr b="0" i="0" sz="1600" u="none" cap="none" strike="noStrik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Mengambil data dengan API dari Kaggle (1)</a:t>
            </a:r>
            <a:endParaRPr/>
          </a:p>
        </p:txBody>
      </p:sp>
      <p:sp>
        <p:nvSpPr>
          <p:cNvPr id="555" name="Google Shape;555;p72"/>
          <p:cNvSpPr txBox="1"/>
          <p:nvPr>
            <p:ph idx="1" type="body"/>
          </p:nvPr>
        </p:nvSpPr>
        <p:spPr>
          <a:xfrm>
            <a:off x="311700" y="1152475"/>
            <a:ext cx="8355222"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262626"/>
              </a:buClr>
              <a:buSzPts val="1400"/>
              <a:buChar char="●"/>
            </a:pPr>
            <a:r>
              <a:rPr lang="id"/>
              <a:t>Nyalakan Jupyter Notebook di folder kerja Anda, lalu buka atau buat satu skrip baru (Python 3).</a:t>
            </a:r>
            <a:endParaRPr/>
          </a:p>
          <a:p>
            <a:pPr indent="-228600" lvl="0" marL="457200" rtl="0" algn="l">
              <a:lnSpc>
                <a:spcPct val="115000"/>
              </a:lnSpc>
              <a:spcBef>
                <a:spcPts val="0"/>
              </a:spcBef>
              <a:spcAft>
                <a:spcPts val="0"/>
              </a:spcAft>
              <a:buClr>
                <a:srgbClr val="262626"/>
              </a:buClr>
              <a:buSzPts val="1400"/>
              <a:buNone/>
            </a:pPr>
            <a:r>
              <a:t/>
            </a:r>
            <a:endParaRPr/>
          </a:p>
          <a:p>
            <a:pPr indent="-317500" lvl="0" marL="457200" rtl="0" algn="l">
              <a:lnSpc>
                <a:spcPct val="115000"/>
              </a:lnSpc>
              <a:spcBef>
                <a:spcPts val="0"/>
              </a:spcBef>
              <a:spcAft>
                <a:spcPts val="0"/>
              </a:spcAft>
              <a:buClr>
                <a:srgbClr val="262626"/>
              </a:buClr>
              <a:buSzPts val="1400"/>
              <a:buChar char="●"/>
            </a:pPr>
            <a:r>
              <a:rPr lang="id"/>
              <a:t>Instal </a:t>
            </a:r>
            <a:r>
              <a:rPr lang="id">
                <a:latin typeface="Courier New"/>
                <a:ea typeface="Courier New"/>
                <a:cs typeface="Courier New"/>
                <a:sym typeface="Courier New"/>
              </a:rPr>
              <a:t>kaggle</a:t>
            </a:r>
            <a:r>
              <a:rPr lang="id"/>
              <a:t> library (mis: dengan pip)</a:t>
            </a:r>
            <a:endParaRPr/>
          </a:p>
        </p:txBody>
      </p:sp>
      <p:sp>
        <p:nvSpPr>
          <p:cNvPr id="556" name="Google Shape;556;p72"/>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557" name="Google Shape;557;p72"/>
          <p:cNvPicPr preferRelativeResize="0"/>
          <p:nvPr/>
        </p:nvPicPr>
        <p:blipFill rotWithShape="1">
          <a:blip r:embed="rId3">
            <a:alphaModFix/>
          </a:blip>
          <a:srcRect b="0" l="0" r="0" t="0"/>
          <a:stretch/>
        </p:blipFill>
        <p:spPr>
          <a:xfrm>
            <a:off x="786753" y="2571750"/>
            <a:ext cx="2179509" cy="36579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Mengambil data dengan API dari Kaggle (2)</a:t>
            </a:r>
            <a:endParaRPr/>
          </a:p>
        </p:txBody>
      </p:sp>
      <p:sp>
        <p:nvSpPr>
          <p:cNvPr id="563" name="Google Shape;563;p73"/>
          <p:cNvSpPr txBox="1"/>
          <p:nvPr>
            <p:ph idx="1" type="body"/>
          </p:nvPr>
        </p:nvSpPr>
        <p:spPr>
          <a:xfrm>
            <a:off x="311699" y="1017725"/>
            <a:ext cx="86097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262626"/>
              </a:buClr>
              <a:buSzPts val="1400"/>
              <a:buChar char="●"/>
            </a:pPr>
            <a:r>
              <a:rPr lang="id"/>
              <a:t>Login ke Kaggle, klik foto profil Anda (di kanan atas), kemudian klik 'Your Profile' untuk membuka halaman profil Anda.</a:t>
            </a:r>
            <a:endParaRPr/>
          </a:p>
          <a:p>
            <a:pPr indent="-317500" lvl="0" marL="457200" rtl="0" algn="l">
              <a:lnSpc>
                <a:spcPct val="115000"/>
              </a:lnSpc>
              <a:spcBef>
                <a:spcPts val="0"/>
              </a:spcBef>
              <a:spcAft>
                <a:spcPts val="0"/>
              </a:spcAft>
              <a:buClr>
                <a:srgbClr val="262626"/>
              </a:buClr>
              <a:buSzPts val="1400"/>
              <a:buChar char="●"/>
            </a:pPr>
            <a:r>
              <a:rPr lang="id"/>
              <a:t>Pada halaman profil Anda, klik tab 'Account'. Geser ke bawah sedikit, dan Anda akan menemukan tombol 'Create New API Token'</a:t>
            </a:r>
            <a:endParaRPr/>
          </a:p>
          <a:p>
            <a:pPr indent="-228600" lvl="0" marL="457200" rtl="0" algn="l">
              <a:lnSpc>
                <a:spcPct val="115000"/>
              </a:lnSpc>
              <a:spcBef>
                <a:spcPts val="0"/>
              </a:spcBef>
              <a:spcAft>
                <a:spcPts val="0"/>
              </a:spcAft>
              <a:buClr>
                <a:srgbClr val="262626"/>
              </a:buClr>
              <a:buSzPts val="1400"/>
              <a:buNone/>
            </a:pPr>
            <a:r>
              <a:t/>
            </a:r>
            <a:endParaRPr/>
          </a:p>
        </p:txBody>
      </p:sp>
      <p:sp>
        <p:nvSpPr>
          <p:cNvPr id="564" name="Google Shape;564;p73"/>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565" name="Google Shape;565;p73"/>
          <p:cNvPicPr preferRelativeResize="0"/>
          <p:nvPr/>
        </p:nvPicPr>
        <p:blipFill rotWithShape="1">
          <a:blip r:embed="rId3">
            <a:alphaModFix/>
          </a:blip>
          <a:srcRect b="0" l="0" r="0" t="0"/>
          <a:stretch/>
        </p:blipFill>
        <p:spPr>
          <a:xfrm>
            <a:off x="2444651" y="2226599"/>
            <a:ext cx="4574075" cy="2808975"/>
          </a:xfrm>
          <a:prstGeom prst="rect">
            <a:avLst/>
          </a:prstGeom>
          <a:noFill/>
          <a:ln>
            <a:noFill/>
          </a:ln>
        </p:spPr>
      </p:pic>
      <p:sp>
        <p:nvSpPr>
          <p:cNvPr id="566" name="Google Shape;566;p73"/>
          <p:cNvSpPr/>
          <p:nvPr/>
        </p:nvSpPr>
        <p:spPr>
          <a:xfrm>
            <a:off x="2520842" y="3835841"/>
            <a:ext cx="991500" cy="365700"/>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9"/>
          <p:cNvPicPr preferRelativeResize="0"/>
          <p:nvPr/>
        </p:nvPicPr>
        <p:blipFill rotWithShape="1">
          <a:blip r:embed="rId3">
            <a:alphaModFix/>
          </a:blip>
          <a:srcRect b="0" l="0" r="0" t="0"/>
          <a:stretch/>
        </p:blipFill>
        <p:spPr>
          <a:xfrm>
            <a:off x="243720" y="1037160"/>
            <a:ext cx="3613320" cy="3745800"/>
          </a:xfrm>
          <a:prstGeom prst="rect">
            <a:avLst/>
          </a:prstGeom>
          <a:noFill/>
          <a:ln>
            <a:noFill/>
          </a:ln>
        </p:spPr>
      </p:pic>
      <p:sp>
        <p:nvSpPr>
          <p:cNvPr id="192" name="Google Shape;192;p39"/>
          <p:cNvSpPr/>
          <p:nvPr/>
        </p:nvSpPr>
        <p:spPr>
          <a:xfrm>
            <a:off x="457200" y="205200"/>
            <a:ext cx="8226360" cy="85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rPr b="0" i="0" lang="id" sz="4000" u="none" cap="none" strike="noStrike">
                <a:solidFill>
                  <a:srgbClr val="000000"/>
                </a:solidFill>
                <a:latin typeface="Lato Black"/>
                <a:ea typeface="Lato Black"/>
                <a:cs typeface="Lato Black"/>
                <a:sym typeface="Lato Black"/>
              </a:rPr>
              <a:t>Mengumpulkan Data</a:t>
            </a:r>
            <a:endParaRPr b="0" i="0" sz="4000" u="none" cap="none" strike="noStrike">
              <a:solidFill>
                <a:srgbClr val="000000"/>
              </a:solidFill>
              <a:latin typeface="Arial"/>
              <a:ea typeface="Arial"/>
              <a:cs typeface="Arial"/>
              <a:sym typeface="Arial"/>
            </a:endParaRPr>
          </a:p>
        </p:txBody>
      </p:sp>
      <p:pic>
        <p:nvPicPr>
          <p:cNvPr id="193" name="Google Shape;193;p39"/>
          <p:cNvPicPr preferRelativeResize="0"/>
          <p:nvPr/>
        </p:nvPicPr>
        <p:blipFill rotWithShape="1">
          <a:blip r:embed="rId4">
            <a:alphaModFix/>
          </a:blip>
          <a:srcRect b="0" l="0" r="0" t="0"/>
          <a:stretch/>
        </p:blipFill>
        <p:spPr>
          <a:xfrm>
            <a:off x="4671850" y="1127155"/>
            <a:ext cx="4144679" cy="1534320"/>
          </a:xfrm>
          <a:prstGeom prst="rect">
            <a:avLst/>
          </a:prstGeom>
          <a:noFill/>
          <a:ln>
            <a:noFill/>
          </a:ln>
        </p:spPr>
      </p:pic>
      <p:pic>
        <p:nvPicPr>
          <p:cNvPr id="194" name="Google Shape;194;p39"/>
          <p:cNvPicPr preferRelativeResize="0"/>
          <p:nvPr/>
        </p:nvPicPr>
        <p:blipFill rotWithShape="1">
          <a:blip r:embed="rId5">
            <a:alphaModFix/>
          </a:blip>
          <a:srcRect b="0" l="0" r="0" t="0"/>
          <a:stretch/>
        </p:blipFill>
        <p:spPr>
          <a:xfrm>
            <a:off x="4776250" y="2651035"/>
            <a:ext cx="4040280" cy="2041920"/>
          </a:xfrm>
          <a:prstGeom prst="rect">
            <a:avLst/>
          </a:prstGeom>
          <a:noFill/>
          <a:ln>
            <a:noFill/>
          </a:ln>
        </p:spPr>
      </p:pic>
      <p:cxnSp>
        <p:nvCxnSpPr>
          <p:cNvPr id="195" name="Google Shape;195;p39"/>
          <p:cNvCxnSpPr/>
          <p:nvPr/>
        </p:nvCxnSpPr>
        <p:spPr>
          <a:xfrm>
            <a:off x="8090410" y="1859035"/>
            <a:ext cx="653400" cy="7800"/>
          </a:xfrm>
          <a:prstGeom prst="straightConnector1">
            <a:avLst/>
          </a:prstGeom>
          <a:noFill/>
          <a:ln cap="flat" cmpd="sng" w="19075">
            <a:solidFill>
              <a:srgbClr val="FF0000"/>
            </a:solidFill>
            <a:prstDash val="solid"/>
            <a:round/>
            <a:headEnd len="sm" w="sm" type="none"/>
            <a:tailEnd len="sm" w="sm" type="none"/>
          </a:ln>
        </p:spPr>
      </p:cxnSp>
      <p:cxnSp>
        <p:nvCxnSpPr>
          <p:cNvPr id="196" name="Google Shape;196;p39"/>
          <p:cNvCxnSpPr/>
          <p:nvPr/>
        </p:nvCxnSpPr>
        <p:spPr>
          <a:xfrm>
            <a:off x="5241010" y="2032195"/>
            <a:ext cx="653400" cy="7800"/>
          </a:xfrm>
          <a:prstGeom prst="straightConnector1">
            <a:avLst/>
          </a:prstGeom>
          <a:noFill/>
          <a:ln cap="flat" cmpd="sng" w="19075">
            <a:solidFill>
              <a:srgbClr val="FF0000"/>
            </a:solidFill>
            <a:prstDash val="solid"/>
            <a:round/>
            <a:headEnd len="sm" w="sm" type="none"/>
            <a:tailEnd len="sm" w="sm" type="none"/>
          </a:ln>
        </p:spPr>
      </p:cxnSp>
      <p:cxnSp>
        <p:nvCxnSpPr>
          <p:cNvPr id="197" name="Google Shape;197;p39"/>
          <p:cNvCxnSpPr/>
          <p:nvPr/>
        </p:nvCxnSpPr>
        <p:spPr>
          <a:xfrm>
            <a:off x="6437650" y="2417755"/>
            <a:ext cx="653400" cy="7800"/>
          </a:xfrm>
          <a:prstGeom prst="straightConnector1">
            <a:avLst/>
          </a:prstGeom>
          <a:noFill/>
          <a:ln cap="flat" cmpd="sng" w="19075">
            <a:solidFill>
              <a:srgbClr val="FF0000"/>
            </a:solidFill>
            <a:prstDash val="solid"/>
            <a:round/>
            <a:headEnd len="sm" w="sm" type="none"/>
            <a:tailEnd len="sm" w="sm" type="none"/>
          </a:ln>
        </p:spPr>
      </p:cxnSp>
      <p:cxnSp>
        <p:nvCxnSpPr>
          <p:cNvPr id="198" name="Google Shape;198;p39"/>
          <p:cNvCxnSpPr/>
          <p:nvPr/>
        </p:nvCxnSpPr>
        <p:spPr>
          <a:xfrm flipH="1" rot="10800000">
            <a:off x="5626930" y="3110815"/>
            <a:ext cx="1377000" cy="7500"/>
          </a:xfrm>
          <a:prstGeom prst="straightConnector1">
            <a:avLst/>
          </a:prstGeom>
          <a:noFill/>
          <a:ln cap="flat" cmpd="sng" w="19075">
            <a:solidFill>
              <a:srgbClr val="FF0000"/>
            </a:solidFill>
            <a:prstDash val="solid"/>
            <a:round/>
            <a:headEnd len="sm" w="sm" type="none"/>
            <a:tailEnd len="sm" w="sm" type="none"/>
          </a:ln>
        </p:spPr>
      </p:cxnSp>
      <p:cxnSp>
        <p:nvCxnSpPr>
          <p:cNvPr id="199" name="Google Shape;199;p39"/>
          <p:cNvCxnSpPr/>
          <p:nvPr/>
        </p:nvCxnSpPr>
        <p:spPr>
          <a:xfrm flipH="1" rot="10800000">
            <a:off x="5265130" y="4441375"/>
            <a:ext cx="1377000" cy="7500"/>
          </a:xfrm>
          <a:prstGeom prst="straightConnector1">
            <a:avLst/>
          </a:prstGeom>
          <a:noFill/>
          <a:ln cap="flat" cmpd="sng" w="19075">
            <a:solidFill>
              <a:srgbClr val="FF0000"/>
            </a:solidFill>
            <a:prstDash val="solid"/>
            <a:round/>
            <a:headEnd len="sm" w="sm" type="none"/>
            <a:tailEnd len="sm" w="sm" type="none"/>
          </a:ln>
        </p:spPr>
      </p:cxnSp>
      <p:cxnSp>
        <p:nvCxnSpPr>
          <p:cNvPr id="200" name="Google Shape;200;p39"/>
          <p:cNvCxnSpPr/>
          <p:nvPr/>
        </p:nvCxnSpPr>
        <p:spPr>
          <a:xfrm>
            <a:off x="2220480" y="2604960"/>
            <a:ext cx="1636560" cy="360"/>
          </a:xfrm>
          <a:prstGeom prst="straightConnector1">
            <a:avLst/>
          </a:prstGeom>
          <a:noFill/>
          <a:ln cap="flat" cmpd="sng" w="19075">
            <a:solidFill>
              <a:srgbClr val="FF0000"/>
            </a:solidFill>
            <a:prstDash val="solid"/>
            <a:round/>
            <a:headEnd len="sm" w="sm" type="none"/>
            <a:tailEnd len="sm" w="sm" type="none"/>
          </a:ln>
        </p:spPr>
      </p:cxnSp>
      <p:sp>
        <p:nvSpPr>
          <p:cNvPr id="201" name="Google Shape;201;p39"/>
          <p:cNvSpPr txBox="1"/>
          <p:nvPr/>
        </p:nvSpPr>
        <p:spPr>
          <a:xfrm>
            <a:off x="3857050" y="2407438"/>
            <a:ext cx="1070400" cy="39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id" sz="1000" u="none" cap="none" strike="noStrike">
                <a:solidFill>
                  <a:srgbClr val="000000"/>
                </a:solidFill>
                <a:latin typeface="Lato"/>
                <a:ea typeface="Lato"/>
                <a:cs typeface="Lato"/>
                <a:sym typeface="Lato"/>
              </a:rPr>
              <a:t>Bussiness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id" sz="1000" u="none" cap="none" strike="noStrike">
                <a:solidFill>
                  <a:srgbClr val="000000"/>
                </a:solidFill>
                <a:latin typeface="Lato"/>
                <a:ea typeface="Lato"/>
                <a:cs typeface="Lato"/>
                <a:sym typeface="Lato"/>
              </a:rPr>
              <a:t>understanding</a:t>
            </a:r>
            <a:endParaRPr b="0" i="0" sz="1400" u="none" cap="none" strike="noStrike">
              <a:solidFill>
                <a:srgbClr val="000000"/>
              </a:solidFill>
              <a:latin typeface="Arial"/>
              <a:ea typeface="Arial"/>
              <a:cs typeface="Arial"/>
              <a:sym typeface="Arial"/>
            </a:endParaRPr>
          </a:p>
        </p:txBody>
      </p:sp>
      <p:sp>
        <p:nvSpPr>
          <p:cNvPr id="202" name="Google Shape;202;p39"/>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Mengambil data dengan API dari Kaggle (3)</a:t>
            </a:r>
            <a:endParaRPr/>
          </a:p>
        </p:txBody>
      </p:sp>
      <p:sp>
        <p:nvSpPr>
          <p:cNvPr id="572" name="Google Shape;572;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a:bodyPr>
          <a:lstStyle/>
          <a:p>
            <a:pPr indent="-342958" lvl="0" marL="457200" rtl="0" algn="l">
              <a:lnSpc>
                <a:spcPct val="115000"/>
              </a:lnSpc>
              <a:spcBef>
                <a:spcPts val="0"/>
              </a:spcBef>
              <a:spcAft>
                <a:spcPts val="0"/>
              </a:spcAft>
              <a:buClr>
                <a:srgbClr val="262626"/>
              </a:buClr>
              <a:buSzPct val="92664"/>
              <a:buChar char="●"/>
            </a:pPr>
            <a:r>
              <a:rPr lang="id"/>
              <a:t>Klik 'Create New API Token'. Jika tombol tidak berfungsi, klik 'Expire API Token' lebih dahulu.</a:t>
            </a:r>
            <a:endParaRPr/>
          </a:p>
          <a:p>
            <a:pPr indent="-317500" lvl="1" marL="914400" rtl="0" algn="l">
              <a:lnSpc>
                <a:spcPct val="115000"/>
              </a:lnSpc>
              <a:spcBef>
                <a:spcPts val="0"/>
              </a:spcBef>
              <a:spcAft>
                <a:spcPts val="0"/>
              </a:spcAft>
              <a:buClr>
                <a:srgbClr val="262626"/>
              </a:buClr>
              <a:buSzPct val="94594"/>
              <a:buChar char="○"/>
            </a:pPr>
            <a:r>
              <a:rPr lang="id"/>
              <a:t>Browser akan mengunduh file </a:t>
            </a:r>
            <a:r>
              <a:rPr lang="id">
                <a:latin typeface="Courier New"/>
                <a:ea typeface="Courier New"/>
                <a:cs typeface="Courier New"/>
                <a:sym typeface="Courier New"/>
              </a:rPr>
              <a:t>kaggle.json</a:t>
            </a:r>
            <a:r>
              <a:rPr lang="id"/>
              <a:t> ke folder unduhan (Downloads) Anda.</a:t>
            </a:r>
            <a:endParaRPr/>
          </a:p>
          <a:p>
            <a:pPr indent="-342958" lvl="0" marL="457200" rtl="0" algn="l">
              <a:lnSpc>
                <a:spcPct val="115000"/>
              </a:lnSpc>
              <a:spcBef>
                <a:spcPts val="0"/>
              </a:spcBef>
              <a:spcAft>
                <a:spcPts val="0"/>
              </a:spcAft>
              <a:buClr>
                <a:srgbClr val="262626"/>
              </a:buClr>
              <a:buSzPct val="92664"/>
              <a:buChar char="●"/>
            </a:pPr>
            <a:r>
              <a:rPr lang="id"/>
              <a:t>Kaggle API secara default mengasumsikan bahwa file </a:t>
            </a:r>
            <a:r>
              <a:rPr lang="id">
                <a:latin typeface="Courier New"/>
                <a:ea typeface="Courier New"/>
                <a:cs typeface="Courier New"/>
                <a:sym typeface="Courier New"/>
              </a:rPr>
              <a:t>kaggle.json</a:t>
            </a:r>
            <a:r>
              <a:rPr lang="id"/>
              <a:t> tersebut berada di dalam folder: </a:t>
            </a:r>
            <a:br>
              <a:rPr lang="id"/>
            </a:br>
            <a:r>
              <a:rPr lang="id">
                <a:latin typeface="Courier New"/>
                <a:ea typeface="Courier New"/>
                <a:cs typeface="Courier New"/>
                <a:sym typeface="Courier New"/>
              </a:rPr>
              <a:t>~/.kaggle/</a:t>
            </a:r>
            <a:r>
              <a:rPr lang="id"/>
              <a:t> (Linux/Mac) atau </a:t>
            </a:r>
            <a:br>
              <a:rPr lang="id"/>
            </a:br>
            <a:r>
              <a:rPr lang="id">
                <a:latin typeface="Courier New"/>
                <a:ea typeface="Courier New"/>
                <a:cs typeface="Courier New"/>
                <a:sym typeface="Courier New"/>
              </a:rPr>
              <a:t>C:\Users\&lt;Windows-username&gt;\.kaggle\</a:t>
            </a:r>
            <a:r>
              <a:rPr lang="id"/>
              <a:t> (Windows)</a:t>
            </a:r>
            <a:endParaRPr/>
          </a:p>
          <a:p>
            <a:pPr indent="-317500" lvl="1" marL="914400" rtl="0" algn="l">
              <a:lnSpc>
                <a:spcPct val="115000"/>
              </a:lnSpc>
              <a:spcBef>
                <a:spcPts val="0"/>
              </a:spcBef>
              <a:spcAft>
                <a:spcPts val="0"/>
              </a:spcAft>
              <a:buClr>
                <a:srgbClr val="262626"/>
              </a:buClr>
              <a:buSzPct val="94594"/>
              <a:buChar char="○"/>
            </a:pPr>
            <a:r>
              <a:rPr lang="id"/>
              <a:t>Jika folder tersebut belum ada, buat dulu dengan perintah </a:t>
            </a:r>
            <a:r>
              <a:rPr lang="id">
                <a:latin typeface="Courier New"/>
                <a:ea typeface="Courier New"/>
                <a:cs typeface="Courier New"/>
                <a:sym typeface="Courier New"/>
              </a:rPr>
              <a:t>mkdir</a:t>
            </a:r>
            <a:r>
              <a:rPr lang="id"/>
              <a:t> di shell/command line.</a:t>
            </a:r>
            <a:endParaRPr/>
          </a:p>
          <a:p>
            <a:pPr indent="-317500" lvl="1" marL="914400" rtl="0" algn="l">
              <a:lnSpc>
                <a:spcPct val="115000"/>
              </a:lnSpc>
              <a:spcBef>
                <a:spcPts val="0"/>
              </a:spcBef>
              <a:spcAft>
                <a:spcPts val="0"/>
              </a:spcAft>
              <a:buClr>
                <a:srgbClr val="262626"/>
              </a:buClr>
              <a:buSzPct val="94594"/>
              <a:buChar char="○"/>
            </a:pPr>
            <a:r>
              <a:rPr lang="id"/>
              <a:t>Pindahkan file </a:t>
            </a:r>
            <a:r>
              <a:rPr lang="id">
                <a:latin typeface="Courier New"/>
                <a:ea typeface="Courier New"/>
                <a:cs typeface="Courier New"/>
                <a:sym typeface="Courier New"/>
              </a:rPr>
              <a:t>kaggle.json</a:t>
            </a:r>
            <a:r>
              <a:rPr lang="id"/>
              <a:t> ke folder tersebut (menggunakan File/Windows Explorer atau melalui perintah </a:t>
            </a:r>
            <a:r>
              <a:rPr lang="id">
                <a:latin typeface="Courier New"/>
                <a:ea typeface="Courier New"/>
                <a:cs typeface="Courier New"/>
                <a:sym typeface="Courier New"/>
              </a:rPr>
              <a:t>mv</a:t>
            </a:r>
            <a:r>
              <a:rPr lang="id"/>
              <a:t> atau </a:t>
            </a:r>
            <a:r>
              <a:rPr lang="id">
                <a:latin typeface="Courier New"/>
                <a:ea typeface="Courier New"/>
                <a:cs typeface="Courier New"/>
                <a:sym typeface="Courier New"/>
              </a:rPr>
              <a:t>move</a:t>
            </a:r>
            <a:r>
              <a:rPr lang="id"/>
              <a:t> di shell)</a:t>
            </a:r>
            <a:endParaRPr/>
          </a:p>
        </p:txBody>
      </p:sp>
      <p:sp>
        <p:nvSpPr>
          <p:cNvPr id="573" name="Google Shape;573;p74"/>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Mengambil data dengan API dari Kaggle (4)</a:t>
            </a:r>
            <a:endParaRPr/>
          </a:p>
        </p:txBody>
      </p:sp>
      <p:sp>
        <p:nvSpPr>
          <p:cNvPr id="579" name="Google Shape;579;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rgbClr val="262626"/>
              </a:buClr>
              <a:buSzPts val="1800"/>
              <a:buChar char="●"/>
            </a:pPr>
            <a:r>
              <a:rPr lang="id"/>
              <a:t>Kaggle API memiliki empat perintah</a:t>
            </a:r>
            <a:endParaRPr/>
          </a:p>
          <a:p>
            <a:pPr indent="-317500" lvl="1" marL="914400" rtl="0" algn="l">
              <a:lnSpc>
                <a:spcPct val="115000"/>
              </a:lnSpc>
              <a:spcBef>
                <a:spcPts val="0"/>
              </a:spcBef>
              <a:spcAft>
                <a:spcPts val="0"/>
              </a:spcAft>
              <a:buClr>
                <a:srgbClr val="262626"/>
              </a:buClr>
              <a:buSzPts val="1400"/>
              <a:buChar char="○"/>
            </a:pPr>
            <a:r>
              <a:rPr lang="id">
                <a:latin typeface="Courier New"/>
                <a:ea typeface="Courier New"/>
                <a:cs typeface="Courier New"/>
                <a:sym typeface="Courier New"/>
              </a:rPr>
              <a:t>kaggle competitions {list, files, download, submit, submissions, leaderboard}</a:t>
            </a:r>
            <a:endParaRPr/>
          </a:p>
          <a:p>
            <a:pPr indent="-317500" lvl="1" marL="914400" rtl="0" algn="l">
              <a:lnSpc>
                <a:spcPct val="115000"/>
              </a:lnSpc>
              <a:spcBef>
                <a:spcPts val="0"/>
              </a:spcBef>
              <a:spcAft>
                <a:spcPts val="0"/>
              </a:spcAft>
              <a:buClr>
                <a:srgbClr val="262626"/>
              </a:buClr>
              <a:buSzPts val="1400"/>
              <a:buChar char="○"/>
            </a:pPr>
            <a:r>
              <a:rPr lang="id">
                <a:latin typeface="Courier New"/>
                <a:ea typeface="Courier New"/>
                <a:cs typeface="Courier New"/>
                <a:sym typeface="Courier New"/>
              </a:rPr>
              <a:t>kaggle datasets {list, files, download, create, version, init}</a:t>
            </a:r>
            <a:endParaRPr/>
          </a:p>
          <a:p>
            <a:pPr indent="-317500" lvl="1" marL="914400" rtl="0" algn="l">
              <a:lnSpc>
                <a:spcPct val="115000"/>
              </a:lnSpc>
              <a:spcBef>
                <a:spcPts val="0"/>
              </a:spcBef>
              <a:spcAft>
                <a:spcPts val="0"/>
              </a:spcAft>
              <a:buClr>
                <a:srgbClr val="262626"/>
              </a:buClr>
              <a:buSzPts val="1400"/>
              <a:buChar char="○"/>
            </a:pPr>
            <a:r>
              <a:rPr lang="id">
                <a:latin typeface="Courier New"/>
                <a:ea typeface="Courier New"/>
                <a:cs typeface="Courier New"/>
                <a:sym typeface="Courier New"/>
              </a:rPr>
              <a:t>kaggle kernels {list, init, push, pull, output, status}</a:t>
            </a:r>
            <a:endParaRPr/>
          </a:p>
          <a:p>
            <a:pPr indent="-317500" lvl="1" marL="914400" rtl="0" algn="l">
              <a:lnSpc>
                <a:spcPct val="115000"/>
              </a:lnSpc>
              <a:spcBef>
                <a:spcPts val="0"/>
              </a:spcBef>
              <a:spcAft>
                <a:spcPts val="0"/>
              </a:spcAft>
              <a:buClr>
                <a:srgbClr val="262626"/>
              </a:buClr>
              <a:buSzPts val="1400"/>
              <a:buChar char="○"/>
            </a:pPr>
            <a:r>
              <a:rPr lang="id">
                <a:latin typeface="Courier New"/>
                <a:ea typeface="Courier New"/>
                <a:cs typeface="Courier New"/>
                <a:sym typeface="Courier New"/>
              </a:rPr>
              <a:t>kaggle config {view, set, unset}</a:t>
            </a:r>
            <a:endParaRPr/>
          </a:p>
          <a:p>
            <a:pPr indent="-342900" lvl="0" marL="457200" rtl="0" algn="l">
              <a:lnSpc>
                <a:spcPct val="115000"/>
              </a:lnSpc>
              <a:spcBef>
                <a:spcPts val="0"/>
              </a:spcBef>
              <a:spcAft>
                <a:spcPts val="0"/>
              </a:spcAft>
              <a:buClr>
                <a:srgbClr val="262626"/>
              </a:buClr>
              <a:buSzPts val="1800"/>
              <a:buChar char="●"/>
            </a:pPr>
            <a:r>
              <a:rPr lang="id"/>
              <a:t>Dokumentasi Kaggle API dapat dilihat di </a:t>
            </a:r>
            <a:r>
              <a:rPr lang="id" u="sng">
                <a:solidFill>
                  <a:schemeClr val="hlink"/>
                </a:solidFill>
                <a:hlinkClick r:id="rId3"/>
              </a:rPr>
              <a:t>https://github.com/Kaggle/kaggle-api</a:t>
            </a:r>
            <a:r>
              <a:rPr lang="id"/>
              <a:t> </a:t>
            </a:r>
            <a:endParaRPr/>
          </a:p>
          <a:p>
            <a:pPr indent="-342900" lvl="0" marL="457200" rtl="0" algn="l">
              <a:lnSpc>
                <a:spcPct val="115000"/>
              </a:lnSpc>
              <a:spcBef>
                <a:spcPts val="0"/>
              </a:spcBef>
              <a:spcAft>
                <a:spcPts val="0"/>
              </a:spcAft>
              <a:buClr>
                <a:srgbClr val="262626"/>
              </a:buClr>
              <a:buSzPts val="1800"/>
              <a:buChar char="●"/>
            </a:pPr>
            <a:r>
              <a:rPr lang="id"/>
              <a:t>Untuk keperluan modul ini, kita hanya menggunakan perintah </a:t>
            </a:r>
            <a:br>
              <a:rPr lang="id"/>
            </a:br>
            <a:r>
              <a:rPr lang="id">
                <a:latin typeface="Courier New"/>
                <a:ea typeface="Courier New"/>
                <a:cs typeface="Courier New"/>
                <a:sym typeface="Courier New"/>
              </a:rPr>
              <a:t>kaggle datasets</a:t>
            </a:r>
            <a:endParaRPr/>
          </a:p>
        </p:txBody>
      </p:sp>
      <p:sp>
        <p:nvSpPr>
          <p:cNvPr id="580" name="Google Shape;580;p75"/>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Mengambil data dengan API dari Kaggle (5)</a:t>
            </a:r>
            <a:endParaRPr/>
          </a:p>
        </p:txBody>
      </p:sp>
      <p:sp>
        <p:nvSpPr>
          <p:cNvPr id="586" name="Google Shape;586;p76"/>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lang="id" sz="1400"/>
              <a:t>Untuk melakukan pencarian dataset: </a:t>
            </a:r>
            <a:r>
              <a:rPr lang="id" sz="1400">
                <a:latin typeface="Courier New"/>
                <a:ea typeface="Courier New"/>
                <a:cs typeface="Courier New"/>
                <a:sym typeface="Courier New"/>
              </a:rPr>
              <a:t>kaggle datasets list -s &lt;keyword&gt;</a:t>
            </a:r>
            <a:endParaRPr/>
          </a:p>
          <a:p>
            <a:pPr indent="-317500" lvl="1" marL="914400" rtl="0" algn="l">
              <a:lnSpc>
                <a:spcPct val="115000"/>
              </a:lnSpc>
              <a:spcBef>
                <a:spcPts val="0"/>
              </a:spcBef>
              <a:spcAft>
                <a:spcPts val="0"/>
              </a:spcAft>
              <a:buClr>
                <a:srgbClr val="262626"/>
              </a:buClr>
              <a:buSzPts val="1400"/>
              <a:buChar char="○"/>
            </a:pPr>
            <a:r>
              <a:rPr lang="id" sz="1400"/>
              <a:t>Jika terjadi masalah gagal akses, dsb., bisa dicoba dengan membuat ulang API Token.</a:t>
            </a:r>
            <a:endParaRPr sz="1400">
              <a:latin typeface="Courier New"/>
              <a:ea typeface="Courier New"/>
              <a:cs typeface="Courier New"/>
              <a:sym typeface="Courier New"/>
            </a:endParaRPr>
          </a:p>
          <a:p>
            <a:pPr indent="-342900" lvl="0" marL="457200" rtl="0" algn="l">
              <a:lnSpc>
                <a:spcPct val="115000"/>
              </a:lnSpc>
              <a:spcBef>
                <a:spcPts val="0"/>
              </a:spcBef>
              <a:spcAft>
                <a:spcPts val="0"/>
              </a:spcAft>
              <a:buClr>
                <a:srgbClr val="262626"/>
              </a:buClr>
              <a:buSzPts val="1800"/>
              <a:buChar char="●"/>
            </a:pPr>
            <a:r>
              <a:rPr lang="id" sz="1400"/>
              <a:t>Nama dataset berada di kolom ref pada tabel output pencarian. Misalnya kita ingin mengunduh "Goal Dataset – Top 5 European Leagues, maka nama dataset adalah </a:t>
            </a:r>
            <a:r>
              <a:rPr lang="id" sz="1400">
                <a:latin typeface="Courier New"/>
                <a:ea typeface="Courier New"/>
                <a:cs typeface="Courier New"/>
                <a:sym typeface="Courier New"/>
              </a:rPr>
              <a:t>shreyanshkhandelwal/goal-dataset-top-5-european-leagues</a:t>
            </a:r>
            <a:r>
              <a:rPr lang="id" sz="1400"/>
              <a:t>.</a:t>
            </a:r>
            <a:endParaRPr sz="1400">
              <a:latin typeface="Courier New"/>
              <a:ea typeface="Courier New"/>
              <a:cs typeface="Courier New"/>
              <a:sym typeface="Courier New"/>
            </a:endParaRPr>
          </a:p>
          <a:p>
            <a:pPr indent="-228600" lvl="0" marL="457200" rtl="0" algn="l">
              <a:lnSpc>
                <a:spcPct val="115000"/>
              </a:lnSpc>
              <a:spcBef>
                <a:spcPts val="0"/>
              </a:spcBef>
              <a:spcAft>
                <a:spcPts val="0"/>
              </a:spcAft>
              <a:buClr>
                <a:srgbClr val="262626"/>
              </a:buClr>
              <a:buSzPts val="1800"/>
              <a:buNone/>
            </a:pPr>
            <a:r>
              <a:t/>
            </a:r>
            <a:endParaRPr sz="1400">
              <a:latin typeface="Courier New"/>
              <a:ea typeface="Courier New"/>
              <a:cs typeface="Courier New"/>
              <a:sym typeface="Courier New"/>
            </a:endParaRPr>
          </a:p>
        </p:txBody>
      </p:sp>
      <p:sp>
        <p:nvSpPr>
          <p:cNvPr id="587" name="Google Shape;587;p76"/>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588" name="Google Shape;588;p76"/>
          <p:cNvPicPr preferRelativeResize="0"/>
          <p:nvPr/>
        </p:nvPicPr>
        <p:blipFill rotWithShape="1">
          <a:blip r:embed="rId3">
            <a:alphaModFix/>
          </a:blip>
          <a:srcRect b="42236" l="0" r="0" t="0"/>
          <a:stretch/>
        </p:blipFill>
        <p:spPr>
          <a:xfrm>
            <a:off x="413475" y="2571750"/>
            <a:ext cx="8534201" cy="2122225"/>
          </a:xfrm>
          <a:prstGeom prst="rect">
            <a:avLst/>
          </a:prstGeom>
          <a:noFill/>
          <a:ln>
            <a:noFill/>
          </a:ln>
        </p:spPr>
      </p:pic>
      <p:sp>
        <p:nvSpPr>
          <p:cNvPr id="589" name="Google Shape;589;p76"/>
          <p:cNvSpPr/>
          <p:nvPr/>
        </p:nvSpPr>
        <p:spPr>
          <a:xfrm>
            <a:off x="0" y="3899585"/>
            <a:ext cx="826935" cy="182880"/>
          </a:xfrm>
          <a:prstGeom prst="rightArrow">
            <a:avLst>
              <a:gd fmla="val 50000" name="adj1"/>
              <a:gd fmla="val 50000" name="adj2"/>
            </a:avLst>
          </a:prstGeom>
          <a:solidFill>
            <a:schemeClr val="accent4"/>
          </a:solidFill>
          <a:ln cap="flat" cmpd="sng" w="12700">
            <a:solidFill>
              <a:srgbClr val="5D5D5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Mengambil data dengan API dari Kaggle (6)</a:t>
            </a:r>
            <a:endParaRPr/>
          </a:p>
        </p:txBody>
      </p:sp>
      <p:sp>
        <p:nvSpPr>
          <p:cNvPr id="595" name="Google Shape;595;p77"/>
          <p:cNvSpPr txBox="1"/>
          <p:nvPr>
            <p:ph idx="1" type="body"/>
          </p:nvPr>
        </p:nvSpPr>
        <p:spPr>
          <a:xfrm>
            <a:off x="311700" y="1152474"/>
            <a:ext cx="8520600" cy="3694533"/>
          </a:xfrm>
          <a:prstGeom prst="rect">
            <a:avLst/>
          </a:prstGeom>
          <a:noFill/>
          <a:ln>
            <a:noFill/>
          </a:ln>
        </p:spPr>
        <p:txBody>
          <a:bodyPr anchorCtr="0" anchor="t" bIns="91425" lIns="91425" spcFirstLastPara="1" rIns="91425" wrap="square" tIns="91425">
            <a:normAutofit fontScale="92500" lnSpcReduction="10000"/>
          </a:bodyPr>
          <a:lstStyle/>
          <a:p>
            <a:pPr indent="-342900" lvl="0" marL="457200" rtl="0" algn="l">
              <a:lnSpc>
                <a:spcPct val="115000"/>
              </a:lnSpc>
              <a:spcBef>
                <a:spcPts val="0"/>
              </a:spcBef>
              <a:spcAft>
                <a:spcPts val="0"/>
              </a:spcAft>
              <a:buClr>
                <a:srgbClr val="262626"/>
              </a:buClr>
              <a:buSzPct val="121621"/>
              <a:buChar char="●"/>
            </a:pPr>
            <a:r>
              <a:rPr lang="id" sz="1600"/>
              <a:t>Unduh dataset yang diinginkan dengan perintah </a:t>
            </a:r>
            <a:r>
              <a:rPr lang="id" sz="1600">
                <a:latin typeface="Courier New"/>
                <a:ea typeface="Courier New"/>
                <a:cs typeface="Courier New"/>
                <a:sym typeface="Courier New"/>
              </a:rPr>
              <a:t>kaggle datasets download</a:t>
            </a:r>
            <a:endParaRPr/>
          </a:p>
          <a:p>
            <a:pPr indent="-228600" lvl="0" marL="457200" rtl="0" algn="l">
              <a:lnSpc>
                <a:spcPct val="115000"/>
              </a:lnSpc>
              <a:spcBef>
                <a:spcPts val="0"/>
              </a:spcBef>
              <a:spcAft>
                <a:spcPts val="0"/>
              </a:spcAft>
              <a:buClr>
                <a:srgbClr val="262626"/>
              </a:buClr>
              <a:buSzPct val="121621"/>
              <a:buNone/>
            </a:pPr>
            <a:r>
              <a:t/>
            </a:r>
            <a:endParaRPr sz="1600"/>
          </a:p>
          <a:p>
            <a:pPr indent="-228600" lvl="0" marL="457200" rtl="0" algn="l">
              <a:lnSpc>
                <a:spcPct val="115000"/>
              </a:lnSpc>
              <a:spcBef>
                <a:spcPts val="0"/>
              </a:spcBef>
              <a:spcAft>
                <a:spcPts val="0"/>
              </a:spcAft>
              <a:buClr>
                <a:srgbClr val="262626"/>
              </a:buClr>
              <a:buSzPct val="121621"/>
              <a:buNone/>
            </a:pPr>
            <a:r>
              <a:t/>
            </a:r>
            <a:endParaRPr sz="1600"/>
          </a:p>
          <a:p>
            <a:pPr indent="-228600" lvl="0" marL="457200" rtl="0" algn="l">
              <a:lnSpc>
                <a:spcPct val="115000"/>
              </a:lnSpc>
              <a:spcBef>
                <a:spcPts val="0"/>
              </a:spcBef>
              <a:spcAft>
                <a:spcPts val="0"/>
              </a:spcAft>
              <a:buClr>
                <a:srgbClr val="262626"/>
              </a:buClr>
              <a:buSzPct val="121621"/>
              <a:buNone/>
            </a:pPr>
            <a:r>
              <a:t/>
            </a:r>
            <a:endParaRPr sz="1600"/>
          </a:p>
          <a:p>
            <a:pPr indent="-342900" lvl="0" marL="457200" rtl="0" algn="l">
              <a:lnSpc>
                <a:spcPct val="115000"/>
              </a:lnSpc>
              <a:spcBef>
                <a:spcPts val="0"/>
              </a:spcBef>
              <a:spcAft>
                <a:spcPts val="0"/>
              </a:spcAft>
              <a:buClr>
                <a:srgbClr val="262626"/>
              </a:buClr>
              <a:buSzPct val="121621"/>
              <a:buChar char="●"/>
            </a:pPr>
            <a:r>
              <a:rPr lang="id" sz="1600"/>
              <a:t>Dataset akan terunduh di folder aktif dalam </a:t>
            </a:r>
            <a:br>
              <a:rPr lang="id" sz="1600"/>
            </a:br>
            <a:r>
              <a:rPr lang="id" sz="1600"/>
              <a:t>bentuk file terkompresi zip.</a:t>
            </a:r>
            <a:endParaRPr/>
          </a:p>
          <a:p>
            <a:pPr indent="-228600" lvl="0" marL="457200" rtl="0" algn="l">
              <a:lnSpc>
                <a:spcPct val="115000"/>
              </a:lnSpc>
              <a:spcBef>
                <a:spcPts val="0"/>
              </a:spcBef>
              <a:spcAft>
                <a:spcPts val="0"/>
              </a:spcAft>
              <a:buClr>
                <a:srgbClr val="262626"/>
              </a:buClr>
              <a:buSzPct val="121621"/>
              <a:buNone/>
            </a:pPr>
            <a:r>
              <a:t/>
            </a:r>
            <a:endParaRPr sz="1600"/>
          </a:p>
          <a:p>
            <a:pPr indent="-342900" lvl="0" marL="457200" rtl="0" algn="l">
              <a:lnSpc>
                <a:spcPct val="115000"/>
              </a:lnSpc>
              <a:spcBef>
                <a:spcPts val="0"/>
              </a:spcBef>
              <a:spcAft>
                <a:spcPts val="0"/>
              </a:spcAft>
              <a:buClr>
                <a:srgbClr val="262626"/>
              </a:buClr>
              <a:buSzPct val="121621"/>
              <a:buChar char="●"/>
            </a:pPr>
            <a:r>
              <a:rPr lang="id" sz="1600"/>
              <a:t>Selanjutnya, kita ekstraksi dataset </a:t>
            </a:r>
            <a:br>
              <a:rPr lang="id" sz="1600"/>
            </a:br>
            <a:r>
              <a:rPr lang="id" sz="1600"/>
              <a:t>tersebut  dengan perintah </a:t>
            </a:r>
            <a:r>
              <a:rPr lang="id" sz="1600">
                <a:latin typeface="Courier New"/>
                <a:ea typeface="Courier New"/>
                <a:cs typeface="Courier New"/>
                <a:sym typeface="Courier New"/>
              </a:rPr>
              <a:t>unzip,</a:t>
            </a:r>
            <a:r>
              <a:rPr lang="id" sz="1600"/>
              <a:t> </a:t>
            </a:r>
            <a:br>
              <a:rPr lang="id" sz="1600"/>
            </a:br>
            <a:r>
              <a:rPr lang="id" sz="1600"/>
              <a:t>dan dataset berupa berkas-berkas </a:t>
            </a:r>
            <a:br>
              <a:rPr lang="id" sz="1600"/>
            </a:br>
            <a:r>
              <a:rPr lang="id" sz="1600"/>
              <a:t>csv siap digunakan.</a:t>
            </a:r>
            <a:endParaRPr/>
          </a:p>
          <a:p>
            <a:pPr indent="-228600" lvl="0" marL="457200" rtl="0" algn="l">
              <a:lnSpc>
                <a:spcPct val="115000"/>
              </a:lnSpc>
              <a:spcBef>
                <a:spcPts val="0"/>
              </a:spcBef>
              <a:spcAft>
                <a:spcPts val="0"/>
              </a:spcAft>
              <a:buClr>
                <a:srgbClr val="262626"/>
              </a:buClr>
              <a:buSzPct val="121621"/>
              <a:buNone/>
            </a:pPr>
            <a:r>
              <a:t/>
            </a:r>
            <a:endParaRPr sz="1600"/>
          </a:p>
          <a:p>
            <a:pPr indent="-342900" lvl="0" marL="457200" rtl="0" algn="l">
              <a:lnSpc>
                <a:spcPct val="115000"/>
              </a:lnSpc>
              <a:spcBef>
                <a:spcPts val="0"/>
              </a:spcBef>
              <a:spcAft>
                <a:spcPts val="0"/>
              </a:spcAft>
              <a:buClr>
                <a:srgbClr val="262626"/>
              </a:buClr>
              <a:buSzPct val="121621"/>
              <a:buChar char="●"/>
            </a:pPr>
            <a:r>
              <a:rPr lang="id" sz="1600"/>
              <a:t>Berkas csv dapat langsung dimuat ke</a:t>
            </a:r>
            <a:br>
              <a:rPr lang="id" sz="1600"/>
            </a:br>
            <a:r>
              <a:rPr lang="id" sz="1600"/>
              <a:t>Pandas DataFrame</a:t>
            </a:r>
            <a:endParaRPr sz="1600"/>
          </a:p>
        </p:txBody>
      </p:sp>
      <p:sp>
        <p:nvSpPr>
          <p:cNvPr id="596" name="Google Shape;596;p77"/>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597" name="Google Shape;597;p77"/>
          <p:cNvPicPr preferRelativeResize="0"/>
          <p:nvPr/>
        </p:nvPicPr>
        <p:blipFill rotWithShape="1">
          <a:blip r:embed="rId3">
            <a:alphaModFix/>
          </a:blip>
          <a:srcRect b="0" l="0" r="0" t="0"/>
          <a:stretch/>
        </p:blipFill>
        <p:spPr>
          <a:xfrm>
            <a:off x="903676" y="1571541"/>
            <a:ext cx="6652837" cy="358171"/>
          </a:xfrm>
          <a:prstGeom prst="rect">
            <a:avLst/>
          </a:prstGeom>
          <a:noFill/>
          <a:ln>
            <a:noFill/>
          </a:ln>
        </p:spPr>
      </p:pic>
      <p:pic>
        <p:nvPicPr>
          <p:cNvPr id="598" name="Google Shape;598;p77"/>
          <p:cNvPicPr preferRelativeResize="0"/>
          <p:nvPr/>
        </p:nvPicPr>
        <p:blipFill rotWithShape="1">
          <a:blip r:embed="rId4">
            <a:alphaModFix/>
          </a:blip>
          <a:srcRect b="0" l="0" r="0" t="0"/>
          <a:stretch/>
        </p:blipFill>
        <p:spPr>
          <a:xfrm>
            <a:off x="5117867" y="2047478"/>
            <a:ext cx="2537680" cy="1120237"/>
          </a:xfrm>
          <a:prstGeom prst="rect">
            <a:avLst/>
          </a:prstGeom>
          <a:noFill/>
          <a:ln>
            <a:noFill/>
          </a:ln>
        </p:spPr>
      </p:pic>
      <p:pic>
        <p:nvPicPr>
          <p:cNvPr id="599" name="Google Shape;599;p77"/>
          <p:cNvPicPr preferRelativeResize="0"/>
          <p:nvPr/>
        </p:nvPicPr>
        <p:blipFill rotWithShape="1">
          <a:blip r:embed="rId5">
            <a:alphaModFix/>
          </a:blip>
          <a:srcRect b="0" l="0" r="0" t="0"/>
          <a:stretch/>
        </p:blipFill>
        <p:spPr>
          <a:xfrm>
            <a:off x="4289687" y="3167185"/>
            <a:ext cx="4305673" cy="13945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Arial"/>
              <a:buNone/>
            </a:pPr>
            <a:r>
              <a:rPr lang="id" sz="2000"/>
              <a:t>Mengambil data dari Portal Satu Data Bandung dengan API (1)</a:t>
            </a:r>
            <a:endParaRPr/>
          </a:p>
        </p:txBody>
      </p:sp>
      <p:sp>
        <p:nvSpPr>
          <p:cNvPr id="605" name="Google Shape;605;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lang="id" sz="1600"/>
              <a:t>Portal Satu Data Bandung (</a:t>
            </a:r>
            <a:r>
              <a:rPr lang="id" sz="1600" u="sng">
                <a:solidFill>
                  <a:schemeClr val="hlink"/>
                </a:solidFill>
                <a:hlinkClick r:id="rId3"/>
              </a:rPr>
              <a:t>http://data.bandung.go.id</a:t>
            </a:r>
            <a:r>
              <a:rPr lang="id" sz="1600"/>
              <a:t>) juga merupakan sumber data terbuka yang dapat diakses melalui API berbasis CKAN. Dokumentasi umum CKAN dapat diakses di </a:t>
            </a:r>
            <a:r>
              <a:rPr lang="id" sz="1600" u="sng">
                <a:solidFill>
                  <a:schemeClr val="hlink"/>
                </a:solidFill>
                <a:hlinkClick r:id="rId4"/>
              </a:rPr>
              <a:t>https://docs.ckan.org</a:t>
            </a:r>
            <a:r>
              <a:rPr lang="id" sz="1600"/>
              <a:t>.</a:t>
            </a:r>
            <a:endParaRPr/>
          </a:p>
          <a:p>
            <a:pPr indent="-228600" lvl="0" marL="457200" rtl="0" algn="l">
              <a:lnSpc>
                <a:spcPct val="115000"/>
              </a:lnSpc>
              <a:spcBef>
                <a:spcPts val="0"/>
              </a:spcBef>
              <a:spcAft>
                <a:spcPts val="0"/>
              </a:spcAft>
              <a:buClr>
                <a:srgbClr val="262626"/>
              </a:buClr>
              <a:buSzPts val="1800"/>
              <a:buNone/>
            </a:pPr>
            <a:r>
              <a:t/>
            </a:r>
            <a:endParaRPr sz="1600"/>
          </a:p>
          <a:p>
            <a:pPr indent="-228600" lvl="0" marL="457200" rtl="0" algn="l">
              <a:lnSpc>
                <a:spcPct val="115000"/>
              </a:lnSpc>
              <a:spcBef>
                <a:spcPts val="0"/>
              </a:spcBef>
              <a:spcAft>
                <a:spcPts val="0"/>
              </a:spcAft>
              <a:buClr>
                <a:srgbClr val="262626"/>
              </a:buClr>
              <a:buSzPts val="1800"/>
              <a:buNone/>
            </a:pPr>
            <a:r>
              <a:t/>
            </a:r>
            <a:endParaRPr sz="1600"/>
          </a:p>
        </p:txBody>
      </p:sp>
      <p:sp>
        <p:nvSpPr>
          <p:cNvPr id="606" name="Google Shape;606;p78"/>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607" name="Google Shape;607;p78"/>
          <p:cNvPicPr preferRelativeResize="0"/>
          <p:nvPr/>
        </p:nvPicPr>
        <p:blipFill rotWithShape="1">
          <a:blip r:embed="rId5">
            <a:alphaModFix/>
          </a:blip>
          <a:srcRect b="0" l="0" r="0" t="0"/>
          <a:stretch/>
        </p:blipFill>
        <p:spPr>
          <a:xfrm>
            <a:off x="3020151" y="1923665"/>
            <a:ext cx="4254949" cy="2698183"/>
          </a:xfrm>
          <a:prstGeom prst="rect">
            <a:avLst/>
          </a:prstGeom>
          <a:noFill/>
          <a:ln>
            <a:noFill/>
          </a:ln>
        </p:spPr>
      </p:pic>
      <p:sp>
        <p:nvSpPr>
          <p:cNvPr id="608" name="Google Shape;608;p78"/>
          <p:cNvSpPr txBox="1"/>
          <p:nvPr/>
        </p:nvSpPr>
        <p:spPr>
          <a:xfrm>
            <a:off x="428625" y="3846900"/>
            <a:ext cx="176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200">
                <a:latin typeface="Corbel"/>
                <a:ea typeface="Corbel"/>
                <a:cs typeface="Corbel"/>
                <a:sym typeface="Corbel"/>
              </a:rPr>
              <a:t>CKAN: open data portal</a:t>
            </a:r>
            <a:endParaRPr sz="1200">
              <a:latin typeface="Corbel"/>
              <a:ea typeface="Corbel"/>
              <a:cs typeface="Corbel"/>
              <a:sym typeface="Corbe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Arial"/>
              <a:buNone/>
            </a:pPr>
            <a:r>
              <a:rPr lang="id" sz="2000"/>
              <a:t>Mengambil data dari Portal Satu Data Bandung dengan API (2)</a:t>
            </a:r>
            <a:endParaRPr/>
          </a:p>
        </p:txBody>
      </p:sp>
      <p:sp>
        <p:nvSpPr>
          <p:cNvPr id="614" name="Google Shape;614;p79"/>
          <p:cNvSpPr txBox="1"/>
          <p:nvPr>
            <p:ph idx="1" type="body"/>
          </p:nvPr>
        </p:nvSpPr>
        <p:spPr>
          <a:xfrm>
            <a:off x="354275" y="956400"/>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262626"/>
              </a:buClr>
              <a:buSzPts val="1400"/>
              <a:buChar char="●"/>
            </a:pPr>
            <a:r>
              <a:rPr lang="id" sz="1400"/>
              <a:t>Kita gunakan Python library </a:t>
            </a:r>
            <a:r>
              <a:rPr lang="id" sz="1400">
                <a:latin typeface="Courier New"/>
                <a:ea typeface="Courier New"/>
                <a:cs typeface="Courier New"/>
                <a:sym typeface="Courier New"/>
              </a:rPr>
              <a:t>requests</a:t>
            </a:r>
            <a:r>
              <a:rPr lang="id" sz="1400"/>
              <a:t>, dan </a:t>
            </a:r>
            <a:r>
              <a:rPr lang="id" sz="1400">
                <a:latin typeface="Courier New"/>
                <a:ea typeface="Courier New"/>
                <a:cs typeface="Courier New"/>
                <a:sym typeface="Courier New"/>
              </a:rPr>
              <a:t>json</a:t>
            </a:r>
            <a:endParaRPr sz="1400"/>
          </a:p>
          <a:p>
            <a:pPr indent="-317500" lvl="0" marL="457200" rtl="0" algn="l">
              <a:lnSpc>
                <a:spcPct val="115000"/>
              </a:lnSpc>
              <a:spcBef>
                <a:spcPts val="0"/>
              </a:spcBef>
              <a:spcAft>
                <a:spcPts val="0"/>
              </a:spcAft>
              <a:buClr>
                <a:srgbClr val="262626"/>
              </a:buClr>
              <a:buSzPts val="1400"/>
              <a:buChar char="●"/>
            </a:pPr>
            <a:r>
              <a:rPr lang="id" sz="1400"/>
              <a:t>Daftar 3014 dataset diperoleh via API call ke </a:t>
            </a:r>
            <a:r>
              <a:rPr lang="id" sz="1400" u="sng">
                <a:solidFill>
                  <a:schemeClr val="hlink"/>
                </a:solidFill>
                <a:hlinkClick r:id="rId3"/>
              </a:rPr>
              <a:t>http://data.bandung.go.id/api/3/action/package_list</a:t>
            </a:r>
            <a:r>
              <a:rPr lang="id" sz="1400"/>
              <a:t> </a:t>
            </a:r>
            <a:endParaRPr sz="1400"/>
          </a:p>
        </p:txBody>
      </p:sp>
      <p:sp>
        <p:nvSpPr>
          <p:cNvPr id="615" name="Google Shape;615;p79"/>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
        <p:nvSpPr>
          <p:cNvPr id="616" name="Google Shape;616;p79"/>
          <p:cNvSpPr txBox="1"/>
          <p:nvPr/>
        </p:nvSpPr>
        <p:spPr>
          <a:xfrm>
            <a:off x="6754139" y="1704278"/>
            <a:ext cx="18702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Courier New"/>
                <a:ea typeface="Courier New"/>
                <a:cs typeface="Courier New"/>
                <a:sym typeface="Courier New"/>
              </a:rPr>
              <a:t>requests.get</a:t>
            </a:r>
            <a:r>
              <a:rPr b="0" i="0" lang="id" sz="1400" u="none" cap="none" strike="noStrike">
                <a:solidFill>
                  <a:srgbClr val="000000"/>
                </a:solidFill>
                <a:latin typeface="Arial"/>
                <a:ea typeface="Arial"/>
                <a:cs typeface="Arial"/>
                <a:sym typeface="Arial"/>
              </a:rPr>
              <a:t> mengirim HTTP Get request ke layanan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Arial"/>
                <a:ea typeface="Arial"/>
                <a:cs typeface="Arial"/>
                <a:sym typeface="Arial"/>
              </a:rPr>
              <a:t>Hasil dalam format JSON di-load sebagai Python dictionary dengan </a:t>
            </a:r>
            <a:r>
              <a:rPr b="0" i="0" lang="id" sz="1400" u="none" cap="none" strike="noStrike">
                <a:solidFill>
                  <a:srgbClr val="000000"/>
                </a:solidFill>
                <a:latin typeface="Courier New"/>
                <a:ea typeface="Courier New"/>
                <a:cs typeface="Courier New"/>
                <a:sym typeface="Courier New"/>
              </a:rPr>
              <a:t>json.loads</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Arial"/>
                <a:ea typeface="Arial"/>
                <a:cs typeface="Arial"/>
                <a:sym typeface="Arial"/>
              </a:rPr>
              <a:t>Daftar nama-nama dataset ada pada key </a:t>
            </a:r>
            <a:r>
              <a:rPr b="0" i="0" lang="id" sz="1400" u="none" cap="none" strike="noStrike">
                <a:solidFill>
                  <a:srgbClr val="000000"/>
                </a:solidFill>
                <a:latin typeface="Courier New"/>
                <a:ea typeface="Courier New"/>
                <a:cs typeface="Courier New"/>
                <a:sym typeface="Courier New"/>
              </a:rPr>
              <a:t>'result'</a:t>
            </a:r>
            <a:endParaRPr b="0" i="0" sz="1400" u="none" cap="none" strike="noStrike">
              <a:solidFill>
                <a:srgbClr val="000000"/>
              </a:solidFill>
              <a:latin typeface="Arial"/>
              <a:ea typeface="Arial"/>
              <a:cs typeface="Arial"/>
              <a:sym typeface="Arial"/>
            </a:endParaRPr>
          </a:p>
        </p:txBody>
      </p:sp>
      <p:pic>
        <p:nvPicPr>
          <p:cNvPr id="617" name="Google Shape;617;p79"/>
          <p:cNvPicPr preferRelativeResize="0"/>
          <p:nvPr/>
        </p:nvPicPr>
        <p:blipFill rotWithShape="1">
          <a:blip r:embed="rId4">
            <a:alphaModFix/>
          </a:blip>
          <a:srcRect b="0" l="0" r="0" t="0"/>
          <a:stretch/>
        </p:blipFill>
        <p:spPr>
          <a:xfrm>
            <a:off x="467300" y="1640425"/>
            <a:ext cx="6078724" cy="3120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80"/>
          <p:cNvPicPr preferRelativeResize="0"/>
          <p:nvPr/>
        </p:nvPicPr>
        <p:blipFill rotWithShape="1">
          <a:blip r:embed="rId3">
            <a:alphaModFix/>
          </a:blip>
          <a:srcRect b="0" l="0" r="0" t="0"/>
          <a:stretch/>
        </p:blipFill>
        <p:spPr>
          <a:xfrm>
            <a:off x="546200" y="1797100"/>
            <a:ext cx="5556151" cy="2936250"/>
          </a:xfrm>
          <a:prstGeom prst="rect">
            <a:avLst/>
          </a:prstGeom>
          <a:noFill/>
          <a:ln>
            <a:noFill/>
          </a:ln>
        </p:spPr>
      </p:pic>
      <p:sp>
        <p:nvSpPr>
          <p:cNvPr id="623" name="Google Shape;623;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Arial"/>
              <a:buNone/>
            </a:pPr>
            <a:r>
              <a:rPr lang="id" sz="2000"/>
              <a:t>Mengambil data dari Portal Satu Bandung dengan API (3)</a:t>
            </a:r>
            <a:endParaRPr/>
          </a:p>
        </p:txBody>
      </p:sp>
      <p:sp>
        <p:nvSpPr>
          <p:cNvPr id="624" name="Google Shape;624;p80"/>
          <p:cNvSpPr txBox="1"/>
          <p:nvPr>
            <p:ph idx="1" type="body"/>
          </p:nvPr>
        </p:nvSpPr>
        <p:spPr>
          <a:xfrm>
            <a:off x="311700" y="952200"/>
            <a:ext cx="8778300" cy="9681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Clr>
                <a:srgbClr val="262626"/>
              </a:buClr>
              <a:buSzPts val="1800"/>
              <a:buNone/>
            </a:pPr>
            <a:r>
              <a:rPr lang="id" sz="1400"/>
              <a:t>Selain mem-filter langsung pada daftar nama-nama dataset di slide sebelumnya, kita dapat melakukan search dengan memanggil API </a:t>
            </a:r>
            <a:r>
              <a:rPr lang="id" sz="1400" u="sng">
                <a:solidFill>
                  <a:schemeClr val="hlink"/>
                </a:solidFill>
                <a:hlinkClick r:id="rId4"/>
              </a:rPr>
              <a:t>http://data.bandung.go.id/api/3/action/package_search</a:t>
            </a:r>
            <a:r>
              <a:rPr lang="id" sz="1400"/>
              <a:t> dengan parameter </a:t>
            </a:r>
            <a:r>
              <a:rPr lang="id" sz="1400">
                <a:latin typeface="Courier New"/>
                <a:ea typeface="Courier New"/>
                <a:cs typeface="Courier New"/>
                <a:sym typeface="Courier New"/>
              </a:rPr>
              <a:t>'q'</a:t>
            </a:r>
            <a:r>
              <a:rPr lang="id" sz="1400"/>
              <a:t> untuk frasa yang dicari. Contoh untuk mencari "sekolah dasar":</a:t>
            </a:r>
            <a:endParaRPr/>
          </a:p>
        </p:txBody>
      </p:sp>
      <p:sp>
        <p:nvSpPr>
          <p:cNvPr id="625" name="Google Shape;625;p80"/>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
        <p:nvSpPr>
          <p:cNvPr id="626" name="Google Shape;626;p80"/>
          <p:cNvSpPr txBox="1"/>
          <p:nvPr/>
        </p:nvSpPr>
        <p:spPr>
          <a:xfrm>
            <a:off x="6391608" y="2075625"/>
            <a:ext cx="2296313"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Arial"/>
                <a:ea typeface="Arial"/>
                <a:cs typeface="Arial"/>
                <a:sym typeface="Arial"/>
              </a:rPr>
              <a:t>Namun, keterbatasan API membuat detil hanya dikembalikan pada 10 hasil pencarian, walaupun seharusnya ada 47.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1"/>
          <p:cNvSpPr txBox="1"/>
          <p:nvPr>
            <p:ph type="title"/>
          </p:nvPr>
        </p:nvSpPr>
        <p:spPr>
          <a:xfrm>
            <a:off x="358125" y="584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Arial"/>
              <a:buNone/>
            </a:pPr>
            <a:r>
              <a:rPr lang="id" sz="2000"/>
              <a:t>Mengambil data dari Portal Satu Bandung dengan API (4)</a:t>
            </a:r>
            <a:endParaRPr/>
          </a:p>
        </p:txBody>
      </p:sp>
      <p:sp>
        <p:nvSpPr>
          <p:cNvPr id="632" name="Google Shape;632;p81"/>
          <p:cNvSpPr txBox="1"/>
          <p:nvPr>
            <p:ph idx="1" type="body"/>
          </p:nvPr>
        </p:nvSpPr>
        <p:spPr>
          <a:xfrm>
            <a:off x="311700" y="1017725"/>
            <a:ext cx="8778300" cy="393600"/>
          </a:xfrm>
          <a:prstGeom prst="rect">
            <a:avLst/>
          </a:prstGeom>
          <a:noFill/>
          <a:ln>
            <a:noFill/>
          </a:ln>
        </p:spPr>
        <p:txBody>
          <a:bodyPr anchorCtr="0" anchor="t" bIns="91425" lIns="91425" spcFirstLastPara="1" rIns="91425" wrap="square" tIns="91425">
            <a:normAutofit fontScale="92500" lnSpcReduction="10000"/>
          </a:bodyPr>
          <a:lstStyle/>
          <a:p>
            <a:pPr indent="0" lvl="0" marL="114300" rtl="0" algn="l">
              <a:lnSpc>
                <a:spcPct val="115000"/>
              </a:lnSpc>
              <a:spcBef>
                <a:spcPts val="0"/>
              </a:spcBef>
              <a:spcAft>
                <a:spcPts val="0"/>
              </a:spcAft>
              <a:buClr>
                <a:srgbClr val="262626"/>
              </a:buClr>
              <a:buSzPct val="128571"/>
              <a:buNone/>
            </a:pPr>
            <a:r>
              <a:rPr lang="id" sz="1400"/>
              <a:t>Di sini, kita filter nama dataset secara manual, misalnya yang mengandung "</a:t>
            </a:r>
            <a:r>
              <a:rPr b="1" lang="id" sz="1400"/>
              <a:t>sekolah</a:t>
            </a:r>
            <a:r>
              <a:rPr lang="id" sz="1400"/>
              <a:t>" dan "</a:t>
            </a:r>
            <a:r>
              <a:rPr b="1" lang="id" sz="1400"/>
              <a:t>dasar</a:t>
            </a:r>
            <a:r>
              <a:rPr lang="id" sz="1400"/>
              <a:t>"</a:t>
            </a:r>
            <a:endParaRPr/>
          </a:p>
        </p:txBody>
      </p:sp>
      <p:sp>
        <p:nvSpPr>
          <p:cNvPr id="633" name="Google Shape;633;p81"/>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634" name="Google Shape;634;p81"/>
          <p:cNvPicPr preferRelativeResize="0"/>
          <p:nvPr/>
        </p:nvPicPr>
        <p:blipFill rotWithShape="1">
          <a:blip r:embed="rId3">
            <a:alphaModFix/>
          </a:blip>
          <a:srcRect b="0" l="0" r="0" t="0"/>
          <a:stretch/>
        </p:blipFill>
        <p:spPr>
          <a:xfrm>
            <a:off x="533750" y="1562799"/>
            <a:ext cx="6986000" cy="3100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2"/>
          <p:cNvSpPr txBox="1"/>
          <p:nvPr>
            <p:ph type="title"/>
          </p:nvPr>
        </p:nvSpPr>
        <p:spPr>
          <a:xfrm>
            <a:off x="389650" y="482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Arial"/>
              <a:buNone/>
            </a:pPr>
            <a:r>
              <a:rPr lang="id" sz="2000"/>
              <a:t>Mengambil data dari Portal Satu Bandung dengan API (5)</a:t>
            </a:r>
            <a:endParaRPr/>
          </a:p>
        </p:txBody>
      </p:sp>
      <p:sp>
        <p:nvSpPr>
          <p:cNvPr id="640" name="Google Shape;640;p82"/>
          <p:cNvSpPr txBox="1"/>
          <p:nvPr>
            <p:ph idx="1" type="body"/>
          </p:nvPr>
        </p:nvSpPr>
        <p:spPr>
          <a:xfrm>
            <a:off x="260800" y="909975"/>
            <a:ext cx="8778300" cy="8061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Clr>
                <a:srgbClr val="262626"/>
              </a:buClr>
              <a:buSzPts val="1800"/>
              <a:buNone/>
            </a:pPr>
            <a:r>
              <a:rPr lang="id" sz="1400"/>
              <a:t>Misal kita menginginkan dataset "</a:t>
            </a:r>
            <a:r>
              <a:rPr b="1" lang="id" sz="1400"/>
              <a:t>jumlah-guru-sd-negeri-di-kota-bandung-berdasarkan-sekolah</a:t>
            </a:r>
            <a:r>
              <a:rPr lang="id" sz="1400"/>
              <a:t>". Kita pakai API call </a:t>
            </a:r>
            <a:r>
              <a:rPr lang="id" sz="1400" u="sng">
                <a:solidFill>
                  <a:schemeClr val="hlink"/>
                </a:solidFill>
                <a:hlinkClick r:id="rId3"/>
              </a:rPr>
              <a:t>http://data.bandung.go.id/api/3/action/package_show</a:t>
            </a:r>
            <a:r>
              <a:rPr lang="id" sz="1400"/>
              <a:t> dengan parameter nama dataset. </a:t>
            </a:r>
            <a:endParaRPr sz="1400"/>
          </a:p>
        </p:txBody>
      </p:sp>
      <p:sp>
        <p:nvSpPr>
          <p:cNvPr id="641" name="Google Shape;641;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
        <p:nvSpPr>
          <p:cNvPr id="642" name="Google Shape;642;p82"/>
          <p:cNvSpPr txBox="1"/>
          <p:nvPr>
            <p:ph idx="4294967295" type="sldNum"/>
          </p:nvPr>
        </p:nvSpPr>
        <p:spPr>
          <a:xfrm>
            <a:off x="0" y="4819650"/>
            <a:ext cx="457200" cy="27305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pic>
        <p:nvPicPr>
          <p:cNvPr id="643" name="Google Shape;643;p82"/>
          <p:cNvPicPr preferRelativeResize="0"/>
          <p:nvPr/>
        </p:nvPicPr>
        <p:blipFill rotWithShape="1">
          <a:blip r:embed="rId4">
            <a:alphaModFix/>
          </a:blip>
          <a:srcRect b="0" l="0" r="0" t="0"/>
          <a:stretch/>
        </p:blipFill>
        <p:spPr>
          <a:xfrm>
            <a:off x="697425" y="1516500"/>
            <a:ext cx="5524624" cy="3681075"/>
          </a:xfrm>
          <a:prstGeom prst="rect">
            <a:avLst/>
          </a:prstGeom>
          <a:noFill/>
          <a:ln>
            <a:noFill/>
          </a:ln>
        </p:spPr>
      </p:pic>
      <p:sp>
        <p:nvSpPr>
          <p:cNvPr id="644" name="Google Shape;644;p82"/>
          <p:cNvSpPr txBox="1"/>
          <p:nvPr/>
        </p:nvSpPr>
        <p:spPr>
          <a:xfrm>
            <a:off x="6455695" y="1890677"/>
            <a:ext cx="26883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Arial"/>
                <a:ea typeface="Arial"/>
                <a:cs typeface="Arial"/>
                <a:sym typeface="Arial"/>
              </a:rPr>
              <a:t>Setiap dataset dapat terdiri dari satu atau beberapa berkas (misal: csv, xls). Info ini disimpan pada key </a:t>
            </a:r>
            <a:r>
              <a:rPr b="0" i="0" lang="id" sz="1400" u="none" cap="none" strike="noStrike">
                <a:solidFill>
                  <a:srgbClr val="000000"/>
                </a:solidFill>
                <a:latin typeface="Courier New"/>
                <a:ea typeface="Courier New"/>
                <a:cs typeface="Courier New"/>
                <a:sym typeface="Courier New"/>
              </a:rPr>
              <a:t>'resources'</a:t>
            </a:r>
            <a:r>
              <a:rPr b="0" i="0" lang="id" sz="1400" u="none" cap="none" strike="noStrike">
                <a:solidFill>
                  <a:srgbClr val="000000"/>
                </a:solidFill>
                <a:latin typeface="Arial"/>
                <a:ea typeface="Arial"/>
                <a:cs typeface="Arial"/>
                <a:sym typeface="Arial"/>
              </a:rPr>
              <a:t> yang berupa Python list.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Arial"/>
                <a:ea typeface="Arial"/>
                <a:cs typeface="Arial"/>
                <a:sym typeface="Arial"/>
              </a:rPr>
              <a:t>Kebetulan dataset ini hanya memiliki 1 berkas saja.</a:t>
            </a:r>
            <a:endParaRPr b="0" i="0" sz="1400" u="none" cap="none" strike="noStrike">
              <a:solidFill>
                <a:srgbClr val="000000"/>
              </a:solidFill>
              <a:latin typeface="Arial"/>
              <a:ea typeface="Arial"/>
              <a:cs typeface="Arial"/>
              <a:sym typeface="Arial"/>
            </a:endParaRPr>
          </a:p>
        </p:txBody>
      </p:sp>
      <p:cxnSp>
        <p:nvCxnSpPr>
          <p:cNvPr id="645" name="Google Shape;645;p82"/>
          <p:cNvCxnSpPr/>
          <p:nvPr/>
        </p:nvCxnSpPr>
        <p:spPr>
          <a:xfrm flipH="1" rot="10800000">
            <a:off x="285675" y="2440275"/>
            <a:ext cx="975000" cy="454800"/>
          </a:xfrm>
          <a:prstGeom prst="straightConnector1">
            <a:avLst/>
          </a:prstGeom>
          <a:noFill/>
          <a:ln cap="flat" cmpd="sng" w="9525">
            <a:solidFill>
              <a:srgbClr val="FF0000"/>
            </a:solidFill>
            <a:prstDash val="solid"/>
            <a:round/>
            <a:headEnd len="sm" w="sm" type="none"/>
            <a:tailEnd len="med" w="med" type="triangle"/>
          </a:ln>
        </p:spPr>
      </p:cxnSp>
      <p:cxnSp>
        <p:nvCxnSpPr>
          <p:cNvPr id="646" name="Google Shape;646;p82"/>
          <p:cNvCxnSpPr/>
          <p:nvPr/>
        </p:nvCxnSpPr>
        <p:spPr>
          <a:xfrm>
            <a:off x="341375" y="3479975"/>
            <a:ext cx="1086300" cy="8448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Arial"/>
              <a:buNone/>
            </a:pPr>
            <a:r>
              <a:rPr lang="id" sz="2000"/>
              <a:t>Mengambil data dari Portal Satu Bandung dengan API (6)</a:t>
            </a:r>
            <a:endParaRPr/>
          </a:p>
        </p:txBody>
      </p:sp>
      <p:sp>
        <p:nvSpPr>
          <p:cNvPr id="652" name="Google Shape;652;p83"/>
          <p:cNvSpPr txBox="1"/>
          <p:nvPr>
            <p:ph idx="1" type="body"/>
          </p:nvPr>
        </p:nvSpPr>
        <p:spPr>
          <a:xfrm>
            <a:off x="311700" y="1017725"/>
            <a:ext cx="8778292" cy="1450467"/>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Clr>
                <a:srgbClr val="262626"/>
              </a:buClr>
              <a:buSzPts val="1800"/>
              <a:buNone/>
            </a:pPr>
            <a:r>
              <a:rPr lang="id" sz="1400"/>
              <a:t>Kita akses daftar berkas untuk dataset "</a:t>
            </a:r>
            <a:r>
              <a:rPr b="1" lang="id" sz="1400"/>
              <a:t>jumlah-guru-sd-negeri-di-kota-bandung-berdasarkan-sekolah</a:t>
            </a:r>
            <a:r>
              <a:rPr lang="id" sz="1400"/>
              <a:t>".</a:t>
            </a:r>
            <a:endParaRPr/>
          </a:p>
          <a:p>
            <a:pPr indent="0" lvl="0" marL="114300" rtl="0" algn="l">
              <a:lnSpc>
                <a:spcPct val="115000"/>
              </a:lnSpc>
              <a:spcBef>
                <a:spcPts val="0"/>
              </a:spcBef>
              <a:spcAft>
                <a:spcPts val="0"/>
              </a:spcAft>
              <a:buClr>
                <a:srgbClr val="262626"/>
              </a:buClr>
              <a:buSzPts val="1800"/>
              <a:buNone/>
            </a:pPr>
            <a:r>
              <a:t/>
            </a:r>
            <a:endParaRPr sz="1400"/>
          </a:p>
          <a:p>
            <a:pPr indent="0" lvl="0" marL="114300" rtl="0" algn="l">
              <a:lnSpc>
                <a:spcPct val="115000"/>
              </a:lnSpc>
              <a:spcBef>
                <a:spcPts val="0"/>
              </a:spcBef>
              <a:spcAft>
                <a:spcPts val="0"/>
              </a:spcAft>
              <a:buClr>
                <a:srgbClr val="262626"/>
              </a:buClr>
              <a:buSzPts val="1800"/>
              <a:buNone/>
            </a:pPr>
            <a:r>
              <a:t/>
            </a:r>
            <a:endParaRPr sz="1400"/>
          </a:p>
          <a:p>
            <a:pPr indent="0" lvl="0" marL="114300" rtl="0" algn="l">
              <a:lnSpc>
                <a:spcPct val="115000"/>
              </a:lnSpc>
              <a:spcBef>
                <a:spcPts val="0"/>
              </a:spcBef>
              <a:spcAft>
                <a:spcPts val="0"/>
              </a:spcAft>
              <a:buClr>
                <a:srgbClr val="262626"/>
              </a:buClr>
              <a:buSzPts val="1800"/>
              <a:buNone/>
            </a:pPr>
            <a:r>
              <a:t/>
            </a:r>
            <a:endParaRPr sz="1400"/>
          </a:p>
          <a:p>
            <a:pPr indent="0" lvl="0" marL="114300" rtl="0" algn="l">
              <a:lnSpc>
                <a:spcPct val="115000"/>
              </a:lnSpc>
              <a:spcBef>
                <a:spcPts val="0"/>
              </a:spcBef>
              <a:spcAft>
                <a:spcPts val="0"/>
              </a:spcAft>
              <a:buClr>
                <a:srgbClr val="262626"/>
              </a:buClr>
              <a:buSzPts val="1800"/>
              <a:buNone/>
            </a:pPr>
            <a:r>
              <a:t/>
            </a:r>
            <a:endParaRPr sz="1400"/>
          </a:p>
        </p:txBody>
      </p:sp>
      <p:sp>
        <p:nvSpPr>
          <p:cNvPr id="653" name="Google Shape;653;p83"/>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654" name="Google Shape;654;p83"/>
          <p:cNvPicPr preferRelativeResize="0"/>
          <p:nvPr/>
        </p:nvPicPr>
        <p:blipFill rotWithShape="1">
          <a:blip r:embed="rId3">
            <a:alphaModFix/>
          </a:blip>
          <a:srcRect b="0" l="0" r="0" t="0"/>
          <a:stretch/>
        </p:blipFill>
        <p:spPr>
          <a:xfrm>
            <a:off x="360820" y="1507375"/>
            <a:ext cx="8729172" cy="864994"/>
          </a:xfrm>
          <a:prstGeom prst="rect">
            <a:avLst/>
          </a:prstGeom>
          <a:noFill/>
          <a:ln>
            <a:noFill/>
          </a:ln>
        </p:spPr>
      </p:pic>
      <p:pic>
        <p:nvPicPr>
          <p:cNvPr id="655" name="Google Shape;655;p83"/>
          <p:cNvPicPr preferRelativeResize="0"/>
          <p:nvPr/>
        </p:nvPicPr>
        <p:blipFill rotWithShape="1">
          <a:blip r:embed="rId4">
            <a:alphaModFix/>
          </a:blip>
          <a:srcRect b="0" l="0" r="0" t="0"/>
          <a:stretch/>
        </p:blipFill>
        <p:spPr>
          <a:xfrm>
            <a:off x="4203235" y="2571750"/>
            <a:ext cx="3930113" cy="2062983"/>
          </a:xfrm>
          <a:prstGeom prst="rect">
            <a:avLst/>
          </a:prstGeom>
          <a:noFill/>
          <a:ln>
            <a:noFill/>
          </a:ln>
        </p:spPr>
      </p:pic>
      <p:sp>
        <p:nvSpPr>
          <p:cNvPr id="656" name="Google Shape;656;p83"/>
          <p:cNvSpPr txBox="1"/>
          <p:nvPr/>
        </p:nvSpPr>
        <p:spPr>
          <a:xfrm>
            <a:off x="608326" y="2571750"/>
            <a:ext cx="3152402"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Arial"/>
                <a:ea typeface="Arial"/>
                <a:cs typeface="Arial"/>
                <a:sym typeface="Arial"/>
              </a:rPr>
              <a:t>Kita unduh berkas-berkas dengan URL di atas.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Arial"/>
                <a:ea typeface="Arial"/>
                <a:cs typeface="Arial"/>
                <a:sym typeface="Arial"/>
              </a:rPr>
              <a:t>Library </a:t>
            </a:r>
            <a:r>
              <a:rPr b="0" i="0" lang="id" sz="1400" u="none" cap="none" strike="noStrike">
                <a:solidFill>
                  <a:srgbClr val="000000"/>
                </a:solidFill>
                <a:latin typeface="Courier New"/>
                <a:ea typeface="Courier New"/>
                <a:cs typeface="Courier New"/>
                <a:sym typeface="Courier New"/>
              </a:rPr>
              <a:t>tqdm</a:t>
            </a:r>
            <a:r>
              <a:rPr b="0" i="0" lang="id" sz="1400" u="none" cap="none" strike="noStrike">
                <a:solidFill>
                  <a:srgbClr val="000000"/>
                </a:solidFill>
                <a:latin typeface="Arial"/>
                <a:ea typeface="Arial"/>
                <a:cs typeface="Arial"/>
                <a:sym typeface="Arial"/>
              </a:rPr>
              <a:t> dipakai untuk menampilkan kemajuan unduhan.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Arial"/>
                <a:ea typeface="Arial"/>
                <a:cs typeface="Arial"/>
                <a:sym typeface="Arial"/>
              </a:rPr>
              <a:t>Setelah selesai, data tersimpan di folder tempat notebook dijalankan.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0"/>
          <p:cNvSpPr/>
          <p:nvPr/>
        </p:nvSpPr>
        <p:spPr>
          <a:xfrm>
            <a:off x="458825" y="331550"/>
            <a:ext cx="8226300" cy="85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rPr b="0" i="0" lang="id" sz="4000" u="none" cap="none" strike="noStrike">
                <a:solidFill>
                  <a:srgbClr val="000000"/>
                </a:solidFill>
                <a:latin typeface="Lato Black"/>
                <a:ea typeface="Lato Black"/>
                <a:cs typeface="Lato Black"/>
                <a:sym typeface="Lato Black"/>
              </a:rPr>
              <a:t>Menelaah Data</a:t>
            </a:r>
            <a:endParaRPr b="0" i="0" sz="4000" u="none" cap="none" strike="noStrike">
              <a:solidFill>
                <a:srgbClr val="000000"/>
              </a:solidFill>
              <a:latin typeface="Arial"/>
              <a:ea typeface="Arial"/>
              <a:cs typeface="Arial"/>
              <a:sym typeface="Arial"/>
            </a:endParaRPr>
          </a:p>
        </p:txBody>
      </p:sp>
      <p:pic>
        <p:nvPicPr>
          <p:cNvPr id="208" name="Google Shape;208;p40"/>
          <p:cNvPicPr preferRelativeResize="0"/>
          <p:nvPr/>
        </p:nvPicPr>
        <p:blipFill rotWithShape="1">
          <a:blip r:embed="rId3">
            <a:alphaModFix/>
          </a:blip>
          <a:srcRect b="0" l="0" r="0" t="0"/>
          <a:stretch/>
        </p:blipFill>
        <p:spPr>
          <a:xfrm>
            <a:off x="190800" y="1187280"/>
            <a:ext cx="3728520" cy="3598200"/>
          </a:xfrm>
          <a:prstGeom prst="rect">
            <a:avLst/>
          </a:prstGeom>
          <a:noFill/>
          <a:ln>
            <a:noFill/>
          </a:ln>
        </p:spPr>
      </p:pic>
      <p:pic>
        <p:nvPicPr>
          <p:cNvPr id="209" name="Google Shape;209;p40"/>
          <p:cNvPicPr preferRelativeResize="0"/>
          <p:nvPr/>
        </p:nvPicPr>
        <p:blipFill rotWithShape="1">
          <a:blip r:embed="rId4">
            <a:alphaModFix/>
          </a:blip>
          <a:srcRect b="0" l="0" r="0" t="0"/>
          <a:stretch/>
        </p:blipFill>
        <p:spPr>
          <a:xfrm>
            <a:off x="4374000" y="1250280"/>
            <a:ext cx="4260960" cy="1580040"/>
          </a:xfrm>
          <a:prstGeom prst="rect">
            <a:avLst/>
          </a:prstGeom>
          <a:noFill/>
          <a:ln>
            <a:noFill/>
          </a:ln>
        </p:spPr>
      </p:pic>
      <p:cxnSp>
        <p:nvCxnSpPr>
          <p:cNvPr id="210" name="Google Shape;210;p40"/>
          <p:cNvCxnSpPr/>
          <p:nvPr/>
        </p:nvCxnSpPr>
        <p:spPr>
          <a:xfrm>
            <a:off x="1989000" y="4183200"/>
            <a:ext cx="2253960" cy="4680"/>
          </a:xfrm>
          <a:prstGeom prst="straightConnector1">
            <a:avLst/>
          </a:prstGeom>
          <a:noFill/>
          <a:ln cap="flat" cmpd="sng" w="19075">
            <a:solidFill>
              <a:srgbClr val="FF0000"/>
            </a:solidFill>
            <a:prstDash val="solid"/>
            <a:round/>
            <a:headEnd len="sm" w="sm" type="none"/>
            <a:tailEnd len="sm" w="sm" type="none"/>
          </a:ln>
        </p:spPr>
      </p:cxnSp>
      <p:sp>
        <p:nvSpPr>
          <p:cNvPr id="211" name="Google Shape;211;p40"/>
          <p:cNvSpPr txBox="1"/>
          <p:nvPr/>
        </p:nvSpPr>
        <p:spPr>
          <a:xfrm>
            <a:off x="3919320" y="3990960"/>
            <a:ext cx="1296360" cy="395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id" sz="1000" u="none" cap="none" strike="noStrike">
                <a:solidFill>
                  <a:srgbClr val="000000"/>
                </a:solidFill>
                <a:latin typeface="Lato"/>
                <a:ea typeface="Lato"/>
                <a:cs typeface="Lato"/>
                <a:sym typeface="Lato"/>
              </a:rPr>
              <a:t>Data Understanding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id" sz="1000" u="none" cap="none" strike="noStrike">
                <a:solidFill>
                  <a:srgbClr val="000000"/>
                </a:solidFill>
                <a:latin typeface="Lato"/>
                <a:ea typeface="Lato"/>
                <a:cs typeface="Lato"/>
                <a:sym typeface="Lato"/>
              </a:rPr>
              <a:t>Documentation</a:t>
            </a:r>
            <a:endParaRPr b="0" i="0" sz="1400" u="none" cap="none" strike="noStrike">
              <a:solidFill>
                <a:srgbClr val="000000"/>
              </a:solidFill>
              <a:latin typeface="Arial"/>
              <a:ea typeface="Arial"/>
              <a:cs typeface="Arial"/>
              <a:sym typeface="Arial"/>
            </a:endParaRPr>
          </a:p>
        </p:txBody>
      </p:sp>
      <p:sp>
        <p:nvSpPr>
          <p:cNvPr id="212" name="Google Shape;212;p40"/>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Pengambilan data melalui API</a:t>
            </a:r>
            <a:endParaRPr/>
          </a:p>
        </p:txBody>
      </p:sp>
      <p:sp>
        <p:nvSpPr>
          <p:cNvPr id="662" name="Google Shape;662;p84"/>
          <p:cNvSpPr txBox="1"/>
          <p:nvPr>
            <p:ph idx="1" type="body"/>
          </p:nvPr>
        </p:nvSpPr>
        <p:spPr>
          <a:xfrm>
            <a:off x="311700" y="1152475"/>
            <a:ext cx="3999900" cy="1965300"/>
          </a:xfrm>
          <a:prstGeom prst="rect">
            <a:avLst/>
          </a:prstGeom>
          <a:noFill/>
          <a:ln>
            <a:noFill/>
          </a:ln>
        </p:spPr>
        <p:txBody>
          <a:bodyPr anchorCtr="0" anchor="t" bIns="91425" lIns="91425" spcFirstLastPara="1" rIns="91425" wrap="square" tIns="91425">
            <a:normAutofit fontScale="92500" lnSpcReduction="10000"/>
          </a:bodyPr>
          <a:lstStyle/>
          <a:p>
            <a:pPr indent="-317500" lvl="0" marL="457200" rtl="0" algn="just">
              <a:lnSpc>
                <a:spcPct val="115000"/>
              </a:lnSpc>
              <a:spcBef>
                <a:spcPts val="0"/>
              </a:spcBef>
              <a:spcAft>
                <a:spcPts val="0"/>
              </a:spcAft>
              <a:buClr>
                <a:srgbClr val="262626"/>
              </a:buClr>
              <a:buSzPct val="94594"/>
              <a:buChar char="●"/>
            </a:pPr>
            <a:r>
              <a:rPr lang="id"/>
              <a:t>Kaggle dan beberapa layanan data lainnya menyediakan akses melalui API.</a:t>
            </a:r>
            <a:endParaRPr/>
          </a:p>
          <a:p>
            <a:pPr indent="0" lvl="0" marL="457200" rtl="0" algn="just">
              <a:lnSpc>
                <a:spcPct val="115000"/>
              </a:lnSpc>
              <a:spcBef>
                <a:spcPts val="0"/>
              </a:spcBef>
              <a:spcAft>
                <a:spcPts val="0"/>
              </a:spcAft>
              <a:buSzPct val="94594"/>
              <a:buNone/>
            </a:pPr>
            <a:r>
              <a:t/>
            </a:r>
            <a:endParaRPr/>
          </a:p>
          <a:p>
            <a:pPr indent="-317500" lvl="0" marL="457200" rtl="0" algn="just">
              <a:lnSpc>
                <a:spcPct val="115000"/>
              </a:lnSpc>
              <a:spcBef>
                <a:spcPts val="0"/>
              </a:spcBef>
              <a:spcAft>
                <a:spcPts val="0"/>
              </a:spcAft>
              <a:buClr>
                <a:srgbClr val="262626"/>
              </a:buClr>
              <a:buSzPct val="94594"/>
              <a:buChar char="●"/>
            </a:pPr>
            <a:r>
              <a:rPr lang="id"/>
              <a:t>Langkah-langkah mengakses API biasanya melalui proses pembuatan API token/API key yang dirinci di dokumentasi masing-masing layanan.</a:t>
            </a:r>
            <a:endParaRPr/>
          </a:p>
        </p:txBody>
      </p:sp>
      <p:sp>
        <p:nvSpPr>
          <p:cNvPr id="663" name="Google Shape;663;p84"/>
          <p:cNvSpPr txBox="1"/>
          <p:nvPr>
            <p:ph idx="2" type="body"/>
          </p:nvPr>
        </p:nvSpPr>
        <p:spPr>
          <a:xfrm>
            <a:off x="4832400" y="1152475"/>
            <a:ext cx="3999900" cy="13062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0"/>
              </a:spcBef>
              <a:spcAft>
                <a:spcPts val="0"/>
              </a:spcAft>
              <a:buClr>
                <a:srgbClr val="262626"/>
              </a:buClr>
              <a:buSzPts val="1400"/>
              <a:buChar char="●"/>
            </a:pPr>
            <a:r>
              <a:rPr lang="id"/>
              <a:t>Selain API, teknik pengambilan data yang bersifat lanjut mencakup </a:t>
            </a:r>
            <a:r>
              <a:rPr i="1" lang="id"/>
              <a:t>web scraping</a:t>
            </a:r>
            <a:r>
              <a:rPr lang="id"/>
              <a:t> serta akses data langsung dari basis data relasional.</a:t>
            </a:r>
            <a:endParaRPr/>
          </a:p>
        </p:txBody>
      </p:sp>
      <p:sp>
        <p:nvSpPr>
          <p:cNvPr id="664" name="Google Shape;664;p84"/>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Mengambil data dengan </a:t>
            </a:r>
            <a:r>
              <a:rPr i="1" lang="id"/>
              <a:t>Web Scraping</a:t>
            </a:r>
            <a:endParaRPr/>
          </a:p>
        </p:txBody>
      </p:sp>
      <p:sp>
        <p:nvSpPr>
          <p:cNvPr id="670" name="Google Shape;670;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i="1" lang="id"/>
              <a:t>Web scraping</a:t>
            </a:r>
            <a:r>
              <a:rPr lang="id"/>
              <a:t> = mengekstraksi data secara langsung dari suatu halaman web.</a:t>
            </a:r>
            <a:endParaRPr/>
          </a:p>
          <a:p>
            <a:pPr indent="-342900" lvl="0" marL="457200" rtl="0" algn="l">
              <a:lnSpc>
                <a:spcPct val="115000"/>
              </a:lnSpc>
              <a:spcBef>
                <a:spcPts val="0"/>
              </a:spcBef>
              <a:spcAft>
                <a:spcPts val="0"/>
              </a:spcAft>
              <a:buClr>
                <a:srgbClr val="262626"/>
              </a:buClr>
              <a:buSzPts val="1800"/>
              <a:buChar char="●"/>
            </a:pPr>
            <a:r>
              <a:rPr lang="id"/>
              <a:t>Langkah-langkah umum (contoh detil dapat dilihat di </a:t>
            </a:r>
            <a:r>
              <a:rPr lang="id" u="sng">
                <a:solidFill>
                  <a:schemeClr val="hlink"/>
                </a:solidFill>
                <a:hlinkClick r:id="rId3"/>
              </a:rPr>
              <a:t>https://realpython.com/beautiful-soup-web-scraper-python/</a:t>
            </a:r>
            <a:r>
              <a:rPr lang="id"/>
              <a:t>)  </a:t>
            </a:r>
            <a:endParaRPr/>
          </a:p>
          <a:p>
            <a:pPr indent="-317500" lvl="1" marL="914400" rtl="0" algn="l">
              <a:lnSpc>
                <a:spcPct val="115000"/>
              </a:lnSpc>
              <a:spcBef>
                <a:spcPts val="0"/>
              </a:spcBef>
              <a:spcAft>
                <a:spcPts val="0"/>
              </a:spcAft>
              <a:buClr>
                <a:srgbClr val="262626"/>
              </a:buClr>
              <a:buSzPts val="1400"/>
              <a:buChar char="○"/>
            </a:pPr>
            <a:r>
              <a:rPr lang="id"/>
              <a:t>Tentukan URL halaman web (HTML) yang akan di-</a:t>
            </a:r>
            <a:r>
              <a:rPr i="1" lang="id"/>
              <a:t>scrape</a:t>
            </a:r>
            <a:r>
              <a:rPr lang="id"/>
              <a:t>.</a:t>
            </a:r>
            <a:endParaRPr/>
          </a:p>
          <a:p>
            <a:pPr indent="-317500" lvl="1" marL="914400" rtl="0" algn="l">
              <a:lnSpc>
                <a:spcPct val="115000"/>
              </a:lnSpc>
              <a:spcBef>
                <a:spcPts val="0"/>
              </a:spcBef>
              <a:spcAft>
                <a:spcPts val="0"/>
              </a:spcAft>
              <a:buClr>
                <a:srgbClr val="262626"/>
              </a:buClr>
              <a:buSzPts val="1400"/>
              <a:buChar char="○"/>
            </a:pPr>
            <a:r>
              <a:rPr lang="id"/>
              <a:t>Gunakan fungsi </a:t>
            </a:r>
            <a:r>
              <a:rPr lang="id">
                <a:latin typeface="Courier New"/>
                <a:ea typeface="Courier New"/>
                <a:cs typeface="Courier New"/>
                <a:sym typeface="Courier New"/>
              </a:rPr>
              <a:t>requests.get </a:t>
            </a:r>
            <a:r>
              <a:rPr lang="id"/>
              <a:t>untuk mengakses URL tersebut. Teks HTML akan tersimpan pada atribut </a:t>
            </a:r>
            <a:r>
              <a:rPr lang="id">
                <a:latin typeface="Courier New"/>
                <a:ea typeface="Courier New"/>
                <a:cs typeface="Courier New"/>
                <a:sym typeface="Courier New"/>
              </a:rPr>
              <a:t>text</a:t>
            </a:r>
            <a:r>
              <a:rPr lang="id"/>
              <a:t> dari object yang dikembalikan </a:t>
            </a:r>
            <a:r>
              <a:rPr lang="id">
                <a:latin typeface="Courier New"/>
                <a:ea typeface="Courier New"/>
                <a:cs typeface="Courier New"/>
                <a:sym typeface="Courier New"/>
              </a:rPr>
              <a:t>requests.get</a:t>
            </a:r>
            <a:r>
              <a:rPr lang="id"/>
              <a:t>.</a:t>
            </a:r>
            <a:endParaRPr/>
          </a:p>
          <a:p>
            <a:pPr indent="-317500" lvl="1" marL="914400" rtl="0" algn="l">
              <a:lnSpc>
                <a:spcPct val="115000"/>
              </a:lnSpc>
              <a:spcBef>
                <a:spcPts val="0"/>
              </a:spcBef>
              <a:spcAft>
                <a:spcPts val="0"/>
              </a:spcAft>
              <a:buClr>
                <a:srgbClr val="262626"/>
              </a:buClr>
              <a:buSzPts val="1400"/>
              <a:buChar char="○"/>
            </a:pPr>
            <a:r>
              <a:rPr lang="id"/>
              <a:t>Lakukan </a:t>
            </a:r>
            <a:r>
              <a:rPr i="1" lang="id"/>
              <a:t>parsing</a:t>
            </a:r>
            <a:r>
              <a:rPr lang="id"/>
              <a:t> pada HTML dengan library beautifulsoup untuk memperoleh tabel data yang diinginkan (dengan mengekstraksi elemen-elemen HTML yang relevan).</a:t>
            </a:r>
            <a:endParaRPr/>
          </a:p>
        </p:txBody>
      </p:sp>
      <p:sp>
        <p:nvSpPr>
          <p:cNvPr id="671" name="Google Shape;671;p85"/>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Mengambil data dari basis data relasional (RDB)</a:t>
            </a:r>
            <a:endParaRPr/>
          </a:p>
        </p:txBody>
      </p:sp>
      <p:sp>
        <p:nvSpPr>
          <p:cNvPr id="677" name="Google Shape;677;p86"/>
          <p:cNvSpPr txBox="1"/>
          <p:nvPr>
            <p:ph idx="1" type="body"/>
          </p:nvPr>
        </p:nvSpPr>
        <p:spPr>
          <a:xfrm>
            <a:off x="404525" y="966800"/>
            <a:ext cx="8520600" cy="3696300"/>
          </a:xfrm>
          <a:prstGeom prst="rect">
            <a:avLst/>
          </a:prstGeom>
          <a:noFill/>
          <a:ln>
            <a:noFill/>
          </a:ln>
        </p:spPr>
        <p:txBody>
          <a:bodyPr anchorCtr="0" anchor="t" bIns="91425" lIns="91425" spcFirstLastPara="1" rIns="91425" wrap="square" tIns="91425">
            <a:normAutofit fontScale="77500" lnSpcReduction="20000"/>
          </a:bodyPr>
          <a:lstStyle/>
          <a:p>
            <a:pPr indent="-320775" lvl="0" marL="457200" rtl="0" algn="l">
              <a:lnSpc>
                <a:spcPct val="115000"/>
              </a:lnSpc>
              <a:spcBef>
                <a:spcPts val="0"/>
              </a:spcBef>
              <a:spcAft>
                <a:spcPts val="0"/>
              </a:spcAft>
              <a:buClr>
                <a:srgbClr val="262626"/>
              </a:buClr>
              <a:buSzPct val="110599"/>
              <a:buChar char="●"/>
            </a:pPr>
            <a:r>
              <a:rPr lang="id"/>
              <a:t>Data juga dapat bersumber dari basis data relasional (RDB) organisasi.</a:t>
            </a:r>
            <a:endParaRPr/>
          </a:p>
          <a:p>
            <a:pPr indent="-320775" lvl="0" marL="457200" rtl="0" algn="l">
              <a:lnSpc>
                <a:spcPct val="115000"/>
              </a:lnSpc>
              <a:spcBef>
                <a:spcPts val="0"/>
              </a:spcBef>
              <a:spcAft>
                <a:spcPts val="0"/>
              </a:spcAft>
              <a:buClr>
                <a:srgbClr val="262626"/>
              </a:buClr>
              <a:buSzPct val="110599"/>
              <a:buChar char="●"/>
            </a:pPr>
            <a:r>
              <a:rPr lang="id"/>
              <a:t>Langkah-langkah umum:</a:t>
            </a:r>
            <a:endParaRPr/>
          </a:p>
          <a:p>
            <a:pPr indent="-300292" lvl="1" marL="914400" rtl="0" algn="l">
              <a:lnSpc>
                <a:spcPct val="115000"/>
              </a:lnSpc>
              <a:spcBef>
                <a:spcPts val="0"/>
              </a:spcBef>
              <a:spcAft>
                <a:spcPts val="0"/>
              </a:spcAft>
              <a:buClr>
                <a:srgbClr val="262626"/>
              </a:buClr>
              <a:buSzPct val="112903"/>
              <a:buChar char="○"/>
            </a:pPr>
            <a:r>
              <a:rPr lang="id"/>
              <a:t>Import </a:t>
            </a:r>
            <a:r>
              <a:rPr lang="id">
                <a:latin typeface="Courier New"/>
                <a:ea typeface="Courier New"/>
                <a:cs typeface="Courier New"/>
                <a:sym typeface="Courier New"/>
              </a:rPr>
              <a:t>pandas</a:t>
            </a:r>
            <a:endParaRPr/>
          </a:p>
          <a:p>
            <a:pPr indent="-300292" lvl="1" marL="914400" rtl="0" algn="l">
              <a:lnSpc>
                <a:spcPct val="115000"/>
              </a:lnSpc>
              <a:spcBef>
                <a:spcPts val="0"/>
              </a:spcBef>
              <a:spcAft>
                <a:spcPts val="0"/>
              </a:spcAft>
              <a:buClr>
                <a:srgbClr val="262626"/>
              </a:buClr>
              <a:buSzPct val="112903"/>
              <a:buChar char="○"/>
            </a:pPr>
            <a:r>
              <a:rPr lang="id"/>
              <a:t>Import library penghubung RDB, misal: </a:t>
            </a:r>
            <a:r>
              <a:rPr lang="id">
                <a:latin typeface="Courier New"/>
                <a:ea typeface="Courier New"/>
                <a:cs typeface="Courier New"/>
                <a:sym typeface="Courier New"/>
              </a:rPr>
              <a:t>mysql.connector </a:t>
            </a:r>
            <a:r>
              <a:rPr lang="id"/>
              <a:t>untuk MySQL</a:t>
            </a:r>
            <a:endParaRPr/>
          </a:p>
          <a:p>
            <a:pPr indent="-300292" lvl="1" marL="914400" rtl="0" algn="l">
              <a:lnSpc>
                <a:spcPct val="115000"/>
              </a:lnSpc>
              <a:spcBef>
                <a:spcPts val="0"/>
              </a:spcBef>
              <a:spcAft>
                <a:spcPts val="0"/>
              </a:spcAft>
              <a:buClr>
                <a:srgbClr val="262626"/>
              </a:buClr>
              <a:buSzPct val="112903"/>
              <a:buChar char="○"/>
            </a:pPr>
            <a:r>
              <a:rPr lang="id"/>
              <a:t>Gunakan method </a:t>
            </a:r>
            <a:r>
              <a:rPr lang="id">
                <a:latin typeface="Courier New"/>
                <a:ea typeface="Courier New"/>
                <a:cs typeface="Courier New"/>
                <a:sym typeface="Courier New"/>
              </a:rPr>
              <a:t>connect</a:t>
            </a:r>
            <a:r>
              <a:rPr lang="id"/>
              <a:t> dari penghubung RDB untuk membuka koneksi ke RDB.</a:t>
            </a:r>
            <a:endParaRPr/>
          </a:p>
          <a:p>
            <a:pPr indent="-300292" lvl="1" marL="914400" rtl="0" algn="l">
              <a:lnSpc>
                <a:spcPct val="115000"/>
              </a:lnSpc>
              <a:spcBef>
                <a:spcPts val="0"/>
              </a:spcBef>
              <a:spcAft>
                <a:spcPts val="0"/>
              </a:spcAft>
              <a:buClr>
                <a:srgbClr val="262626"/>
              </a:buClr>
              <a:buSzPct val="112903"/>
              <a:buChar char="○"/>
            </a:pPr>
            <a:r>
              <a:rPr lang="id"/>
              <a:t>Siapkan SQL query dalam string.</a:t>
            </a:r>
            <a:endParaRPr/>
          </a:p>
          <a:p>
            <a:pPr indent="-300292" lvl="1" marL="914400" rtl="0" algn="l">
              <a:lnSpc>
                <a:spcPct val="115000"/>
              </a:lnSpc>
              <a:spcBef>
                <a:spcPts val="0"/>
              </a:spcBef>
              <a:spcAft>
                <a:spcPts val="0"/>
              </a:spcAft>
              <a:buClr>
                <a:srgbClr val="262626"/>
              </a:buClr>
              <a:buSzPct val="112903"/>
              <a:buChar char="○"/>
            </a:pPr>
            <a:r>
              <a:rPr lang="id"/>
              <a:t>Gunakan </a:t>
            </a:r>
            <a:r>
              <a:rPr lang="id">
                <a:latin typeface="Courier New"/>
                <a:ea typeface="Courier New"/>
                <a:cs typeface="Courier New"/>
                <a:sym typeface="Courier New"/>
              </a:rPr>
              <a:t>pandas.read_sql</a:t>
            </a:r>
            <a:r>
              <a:rPr lang="id"/>
              <a:t> dengan argument string SQL query dan koneksi RDB untuk mengeksekusi SQL dan memuat hasilnya ke dalam </a:t>
            </a:r>
            <a:r>
              <a:rPr lang="id">
                <a:latin typeface="Courier New"/>
                <a:ea typeface="Courier New"/>
                <a:cs typeface="Courier New"/>
                <a:sym typeface="Courier New"/>
              </a:rPr>
              <a:t>DataFrame</a:t>
            </a:r>
            <a:r>
              <a:rPr lang="id"/>
              <a:t>.</a:t>
            </a:r>
            <a:endParaRPr/>
          </a:p>
          <a:p>
            <a:pPr indent="-300292" lvl="1" marL="914400" rtl="0" algn="l">
              <a:lnSpc>
                <a:spcPct val="115000"/>
              </a:lnSpc>
              <a:spcBef>
                <a:spcPts val="0"/>
              </a:spcBef>
              <a:spcAft>
                <a:spcPts val="0"/>
              </a:spcAft>
              <a:buClr>
                <a:srgbClr val="262626"/>
              </a:buClr>
              <a:buSzPct val="112903"/>
              <a:buChar char="○"/>
            </a:pPr>
            <a:r>
              <a:rPr lang="id"/>
              <a:t>Tutup koneksi.</a:t>
            </a:r>
            <a:endParaRPr/>
          </a:p>
          <a:p>
            <a:pPr indent="-314985" lvl="0" marL="457200" rtl="0" algn="l">
              <a:lnSpc>
                <a:spcPct val="115000"/>
              </a:lnSpc>
              <a:spcBef>
                <a:spcPts val="0"/>
              </a:spcBef>
              <a:spcAft>
                <a:spcPts val="0"/>
              </a:spcAft>
              <a:buClr>
                <a:srgbClr val="262626"/>
              </a:buClr>
              <a:buSzPct val="111228"/>
              <a:buChar char="●"/>
            </a:pPr>
            <a:r>
              <a:rPr lang="id" sz="1982"/>
              <a:t>Proses antara membuka hingga menutup koneksi biasanya ditaruh dalam blok try-except</a:t>
            </a:r>
            <a:endParaRPr sz="1982"/>
          </a:p>
          <a:p>
            <a:pPr indent="-314985" lvl="0" marL="457200" rtl="0" algn="l">
              <a:lnSpc>
                <a:spcPct val="115000"/>
              </a:lnSpc>
              <a:spcBef>
                <a:spcPts val="0"/>
              </a:spcBef>
              <a:spcAft>
                <a:spcPts val="0"/>
              </a:spcAft>
              <a:buClr>
                <a:srgbClr val="262626"/>
              </a:buClr>
              <a:buSzPct val="111228"/>
              <a:buChar char="●"/>
            </a:pPr>
            <a:r>
              <a:rPr lang="id" sz="1982"/>
              <a:t>Pembukaan koneksi membutuhkan kredensial (username, password) ke RDB yang di-</a:t>
            </a:r>
            <a:r>
              <a:rPr i="1" lang="id" sz="1982"/>
              <a:t>hardcode</a:t>
            </a:r>
            <a:r>
              <a:rPr lang="id" sz="1982"/>
              <a:t> secara langsung. Ini dapat disembunyikan dengan teknik pengamanan yang tidak dibahas di sini.</a:t>
            </a:r>
            <a:endParaRPr sz="1982"/>
          </a:p>
          <a:p>
            <a:pPr indent="-314985" lvl="0" marL="457200" rtl="0" algn="l">
              <a:lnSpc>
                <a:spcPct val="115000"/>
              </a:lnSpc>
              <a:spcBef>
                <a:spcPts val="0"/>
              </a:spcBef>
              <a:spcAft>
                <a:spcPts val="0"/>
              </a:spcAft>
              <a:buClr>
                <a:srgbClr val="262626"/>
              </a:buClr>
              <a:buSzPct val="111228"/>
              <a:buChar char="●"/>
            </a:pPr>
            <a:r>
              <a:rPr lang="id" sz="1982"/>
              <a:t>Contoh singkat dapat dilihat di: </a:t>
            </a:r>
            <a:r>
              <a:rPr lang="id" sz="1982" u="sng">
                <a:solidFill>
                  <a:schemeClr val="hlink"/>
                </a:solidFill>
                <a:hlinkClick r:id="rId3"/>
              </a:rPr>
              <a:t>https://medium.com/analytics-vidhya/importing-data-from-a-mysql-database-into-pandas-data-frame-a06e392d27d7</a:t>
            </a:r>
            <a:r>
              <a:rPr lang="id" sz="1982"/>
              <a:t> </a:t>
            </a:r>
            <a:endParaRPr sz="1982"/>
          </a:p>
        </p:txBody>
      </p:sp>
      <p:sp>
        <p:nvSpPr>
          <p:cNvPr id="678" name="Google Shape;678;p86"/>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
          <p:cNvSpPr txBox="1"/>
          <p:nvPr>
            <p:ph idx="12" type="sldNum"/>
          </p:nvPr>
        </p:nvSpPr>
        <p:spPr>
          <a:xfrm>
            <a:off x="8587945" y="4382673"/>
            <a:ext cx="38271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sp>
        <p:nvSpPr>
          <p:cNvPr id="684" name="Google Shape;684;p6"/>
          <p:cNvSpPr txBox="1"/>
          <p:nvPr>
            <p:ph type="ctrTitle"/>
          </p:nvPr>
        </p:nvSpPr>
        <p:spPr>
          <a:xfrm>
            <a:off x="228021" y="2051222"/>
            <a:ext cx="6858579" cy="121096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Garamond"/>
              <a:buNone/>
            </a:pPr>
            <a:r>
              <a:rPr lang="id"/>
              <a:t>Memuat Data ke Pandas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Memuat data ke Pandas (1)</a:t>
            </a:r>
            <a:endParaRPr/>
          </a:p>
        </p:txBody>
      </p:sp>
      <p:sp>
        <p:nvSpPr>
          <p:cNvPr id="690" name="Google Shape;690;p88"/>
          <p:cNvSpPr txBox="1"/>
          <p:nvPr>
            <p:ph idx="1" type="body"/>
          </p:nvPr>
        </p:nvSpPr>
        <p:spPr>
          <a:xfrm>
            <a:off x="311701" y="1152475"/>
            <a:ext cx="4490886" cy="34164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15000"/>
              </a:lnSpc>
              <a:spcBef>
                <a:spcPts val="0"/>
              </a:spcBef>
              <a:spcAft>
                <a:spcPts val="0"/>
              </a:spcAft>
              <a:buClr>
                <a:srgbClr val="262626"/>
              </a:buClr>
              <a:buSzPts val="1400"/>
              <a:buChar char="●"/>
            </a:pPr>
            <a:r>
              <a:rPr lang="id" sz="1800"/>
              <a:t>Nyalakan Jupyter Notebook di folder kerja Anda.</a:t>
            </a:r>
            <a:endParaRPr/>
          </a:p>
          <a:p>
            <a:pPr indent="-317500" lvl="0" marL="457200" rtl="0" algn="l">
              <a:lnSpc>
                <a:spcPct val="115000"/>
              </a:lnSpc>
              <a:spcBef>
                <a:spcPts val="0"/>
              </a:spcBef>
              <a:spcAft>
                <a:spcPts val="0"/>
              </a:spcAft>
              <a:buClr>
                <a:srgbClr val="262626"/>
              </a:buClr>
              <a:buSzPts val="1400"/>
              <a:buChar char="●"/>
            </a:pPr>
            <a:r>
              <a:rPr lang="id" sz="1800"/>
              <a:t>Buka atau buat baru suatu skrip ipynb (Python 3)</a:t>
            </a:r>
            <a:endParaRPr/>
          </a:p>
          <a:p>
            <a:pPr indent="-317500" lvl="0" marL="457200" rtl="0" algn="l">
              <a:lnSpc>
                <a:spcPct val="115000"/>
              </a:lnSpc>
              <a:spcBef>
                <a:spcPts val="0"/>
              </a:spcBef>
              <a:spcAft>
                <a:spcPts val="0"/>
              </a:spcAft>
              <a:buClr>
                <a:srgbClr val="262626"/>
              </a:buClr>
              <a:buSzPts val="1400"/>
              <a:buChar char="●"/>
            </a:pPr>
            <a:r>
              <a:rPr lang="id" sz="1800"/>
              <a:t>Import pandas dan numpy. (Pastikan sudah terinstal sebelumnya).</a:t>
            </a:r>
            <a:endParaRPr/>
          </a:p>
          <a:p>
            <a:pPr indent="-317500" lvl="0" marL="457200" rtl="0" algn="l">
              <a:lnSpc>
                <a:spcPct val="115000"/>
              </a:lnSpc>
              <a:spcBef>
                <a:spcPts val="0"/>
              </a:spcBef>
              <a:spcAft>
                <a:spcPts val="0"/>
              </a:spcAft>
              <a:buClr>
                <a:srgbClr val="262626"/>
              </a:buClr>
              <a:buSzPts val="1400"/>
              <a:buChar char="●"/>
            </a:pPr>
            <a:r>
              <a:rPr lang="id" sz="1800"/>
              <a:t>Load file CSV yang sudah diunduh sebelumnya (pada contoh "Mengambil Data secara Manual") ke dalam sebuah DataFrame</a:t>
            </a:r>
            <a:endParaRPr sz="1800"/>
          </a:p>
          <a:p>
            <a:pPr indent="-304800" lvl="1" marL="914400" rtl="0" algn="l">
              <a:lnSpc>
                <a:spcPct val="115000"/>
              </a:lnSpc>
              <a:spcBef>
                <a:spcPts val="0"/>
              </a:spcBef>
              <a:spcAft>
                <a:spcPts val="0"/>
              </a:spcAft>
              <a:buClr>
                <a:schemeClr val="dk1"/>
              </a:buClr>
              <a:buSzPts val="1200"/>
              <a:buChar char="○"/>
            </a:pPr>
            <a:r>
              <a:rPr lang="id" sz="1600"/>
              <a:t>Gunakan perintah </a:t>
            </a:r>
            <a:r>
              <a:rPr lang="id" sz="1600">
                <a:latin typeface="Courier New"/>
                <a:ea typeface="Courier New"/>
                <a:cs typeface="Courier New"/>
                <a:sym typeface="Courier New"/>
              </a:rPr>
              <a:t>read_csv(…)</a:t>
            </a:r>
            <a:endParaRPr/>
          </a:p>
        </p:txBody>
      </p:sp>
      <p:sp>
        <p:nvSpPr>
          <p:cNvPr id="691" name="Google Shape;691;p88"/>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692" name="Google Shape;692;p88"/>
          <p:cNvPicPr preferRelativeResize="0"/>
          <p:nvPr/>
        </p:nvPicPr>
        <p:blipFill rotWithShape="1">
          <a:blip r:embed="rId3">
            <a:alphaModFix/>
          </a:blip>
          <a:srcRect b="3241" l="0" r="0" t="0"/>
          <a:stretch/>
        </p:blipFill>
        <p:spPr>
          <a:xfrm>
            <a:off x="5354200" y="1329750"/>
            <a:ext cx="3231625" cy="1500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9"/>
          <p:cNvSpPr txBox="1"/>
          <p:nvPr>
            <p:ph type="title"/>
          </p:nvPr>
        </p:nvSpPr>
        <p:spPr>
          <a:xfrm>
            <a:off x="311700" y="445025"/>
            <a:ext cx="3822978"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62626"/>
              </a:buClr>
              <a:buSzPts val="2800"/>
              <a:buFont typeface="Arial"/>
              <a:buNone/>
            </a:pPr>
            <a:r>
              <a:rPr lang="id" sz="2000"/>
              <a:t>Memuat data ke Pandas (2)</a:t>
            </a:r>
            <a:endParaRPr/>
          </a:p>
        </p:txBody>
      </p:sp>
      <p:sp>
        <p:nvSpPr>
          <p:cNvPr id="698" name="Google Shape;698;p89"/>
          <p:cNvSpPr txBox="1"/>
          <p:nvPr>
            <p:ph idx="1" type="body"/>
          </p:nvPr>
        </p:nvSpPr>
        <p:spPr>
          <a:xfrm>
            <a:off x="311701" y="1152475"/>
            <a:ext cx="3608292"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262626"/>
              </a:buClr>
              <a:buSzPts val="1400"/>
              <a:buChar char="●"/>
            </a:pPr>
            <a:r>
              <a:rPr lang="id" sz="1400"/>
              <a:t>Method head() dan tail() pada DataFrame membantu kita menampilkan 5 beberapa baris pertama/terakhir dari data yang kita muat.</a:t>
            </a:r>
            <a:endParaRPr/>
          </a:p>
        </p:txBody>
      </p:sp>
      <p:sp>
        <p:nvSpPr>
          <p:cNvPr id="699" name="Google Shape;699;p89"/>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700" name="Google Shape;700;p89"/>
          <p:cNvPicPr preferRelativeResize="0"/>
          <p:nvPr/>
        </p:nvPicPr>
        <p:blipFill rotWithShape="1">
          <a:blip r:embed="rId3">
            <a:alphaModFix/>
          </a:blip>
          <a:srcRect b="0" l="5329" r="49303" t="0"/>
          <a:stretch/>
        </p:blipFill>
        <p:spPr>
          <a:xfrm>
            <a:off x="4836695" y="698716"/>
            <a:ext cx="4148277" cy="2561422"/>
          </a:xfrm>
          <a:prstGeom prst="rect">
            <a:avLst/>
          </a:prstGeom>
          <a:noFill/>
          <a:ln>
            <a:noFill/>
          </a:ln>
        </p:spPr>
      </p:pic>
      <p:pic>
        <p:nvPicPr>
          <p:cNvPr id="701" name="Google Shape;701;p89"/>
          <p:cNvPicPr preferRelativeResize="0"/>
          <p:nvPr/>
        </p:nvPicPr>
        <p:blipFill rotWithShape="1">
          <a:blip r:embed="rId4">
            <a:alphaModFix/>
          </a:blip>
          <a:srcRect b="0" l="5614" r="47931" t="0"/>
          <a:stretch/>
        </p:blipFill>
        <p:spPr>
          <a:xfrm>
            <a:off x="513346" y="2571750"/>
            <a:ext cx="4247885" cy="187303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
          <p:cNvSpPr txBox="1"/>
          <p:nvPr>
            <p:ph idx="12" type="sldNum"/>
          </p:nvPr>
        </p:nvSpPr>
        <p:spPr>
          <a:xfrm>
            <a:off x="8587945" y="4382673"/>
            <a:ext cx="38271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sp>
        <p:nvSpPr>
          <p:cNvPr id="707" name="Google Shape;707;p7"/>
          <p:cNvSpPr txBox="1"/>
          <p:nvPr>
            <p:ph type="ctrTitle"/>
          </p:nvPr>
        </p:nvSpPr>
        <p:spPr>
          <a:xfrm>
            <a:off x="228021" y="2051222"/>
            <a:ext cx="6858579" cy="121096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Garamond"/>
              <a:buNone/>
            </a:pPr>
            <a:r>
              <a:rPr lang="id"/>
              <a:t>Telaah Data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91"/>
          <p:cNvPicPr preferRelativeResize="0"/>
          <p:nvPr/>
        </p:nvPicPr>
        <p:blipFill rotWithShape="1">
          <a:blip r:embed="rId3">
            <a:alphaModFix/>
          </a:blip>
          <a:srcRect b="0" l="21172" r="0" t="0"/>
          <a:stretch/>
        </p:blipFill>
        <p:spPr>
          <a:xfrm>
            <a:off x="4766597" y="1025292"/>
            <a:ext cx="1952353" cy="3673158"/>
          </a:xfrm>
          <a:prstGeom prst="rect">
            <a:avLst/>
          </a:prstGeom>
          <a:noFill/>
          <a:ln>
            <a:noFill/>
          </a:ln>
        </p:spPr>
      </p:pic>
      <p:sp>
        <p:nvSpPr>
          <p:cNvPr id="713" name="Google Shape;713;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Mengungkap tipe-tipe data dari setiap kolom</a:t>
            </a:r>
            <a:endParaRPr/>
          </a:p>
        </p:txBody>
      </p:sp>
      <p:sp>
        <p:nvSpPr>
          <p:cNvPr id="714" name="Google Shape;714;p91"/>
          <p:cNvSpPr txBox="1"/>
          <p:nvPr>
            <p:ph idx="1" type="body"/>
          </p:nvPr>
        </p:nvSpPr>
        <p:spPr>
          <a:xfrm>
            <a:off x="163924" y="995725"/>
            <a:ext cx="4705500" cy="37323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15000"/>
              </a:lnSpc>
              <a:spcBef>
                <a:spcPts val="0"/>
              </a:spcBef>
              <a:spcAft>
                <a:spcPts val="0"/>
              </a:spcAft>
              <a:buClr>
                <a:srgbClr val="262626"/>
              </a:buClr>
              <a:buSzPts val="1400"/>
              <a:buChar char="●"/>
            </a:pPr>
            <a:r>
              <a:rPr lang="id"/>
              <a:t>Atribut </a:t>
            </a:r>
            <a:r>
              <a:rPr lang="id">
                <a:latin typeface="Courier New"/>
                <a:ea typeface="Courier New"/>
                <a:cs typeface="Courier New"/>
                <a:sym typeface="Courier New"/>
              </a:rPr>
              <a:t>dtypes</a:t>
            </a:r>
            <a:r>
              <a:rPr lang="id"/>
              <a:t> pada DataFrame berisi tipe data dari setiap kolom.</a:t>
            </a:r>
            <a:endParaRPr/>
          </a:p>
          <a:p>
            <a:pPr indent="-317500" lvl="0" marL="457200" rtl="0" algn="l">
              <a:lnSpc>
                <a:spcPct val="115000"/>
              </a:lnSpc>
              <a:spcBef>
                <a:spcPts val="0"/>
              </a:spcBef>
              <a:spcAft>
                <a:spcPts val="0"/>
              </a:spcAft>
              <a:buClr>
                <a:srgbClr val="262626"/>
              </a:buClr>
              <a:buSzPts val="1400"/>
              <a:buChar char="●"/>
            </a:pPr>
            <a:r>
              <a:rPr lang="id"/>
              <a:t>Lihat Pandas User Guide untuk detil setiap tipe.</a:t>
            </a:r>
            <a:endParaRPr/>
          </a:p>
          <a:p>
            <a:pPr indent="-317500" lvl="0" marL="457200" rtl="0" algn="l">
              <a:lnSpc>
                <a:spcPct val="115000"/>
              </a:lnSpc>
              <a:spcBef>
                <a:spcPts val="0"/>
              </a:spcBef>
              <a:spcAft>
                <a:spcPts val="0"/>
              </a:spcAft>
              <a:buClr>
                <a:srgbClr val="262626"/>
              </a:buClr>
              <a:buSzPts val="1400"/>
              <a:buChar char="●"/>
            </a:pPr>
            <a:r>
              <a:rPr lang="id">
                <a:latin typeface="Courier New"/>
                <a:ea typeface="Courier New"/>
                <a:cs typeface="Courier New"/>
                <a:sym typeface="Courier New"/>
              </a:rPr>
              <a:t>dtype:object</a:t>
            </a:r>
            <a:r>
              <a:rPr lang="id"/>
              <a:t> di akhir output dtypes mewakili </a:t>
            </a:r>
            <a:r>
              <a:rPr lang="id">
                <a:latin typeface="Courier New"/>
                <a:ea typeface="Courier New"/>
                <a:cs typeface="Courier New"/>
                <a:sym typeface="Courier New"/>
              </a:rPr>
              <a:t>Series</a:t>
            </a:r>
            <a:r>
              <a:rPr lang="id"/>
              <a:t> yang merupakan objek Python yang dikembalikan oleh dtypes itu sendiri (bukan bagian dari tipe kolom manapun).</a:t>
            </a:r>
            <a:endParaRPr/>
          </a:p>
          <a:p>
            <a:pPr indent="-317500" lvl="0" marL="457200" rtl="0" algn="l">
              <a:lnSpc>
                <a:spcPct val="115000"/>
              </a:lnSpc>
              <a:spcBef>
                <a:spcPts val="0"/>
              </a:spcBef>
              <a:spcAft>
                <a:spcPts val="0"/>
              </a:spcAft>
              <a:buClr>
                <a:srgbClr val="262626"/>
              </a:buClr>
              <a:buSzPts val="1400"/>
              <a:buChar char="●"/>
            </a:pPr>
            <a:r>
              <a:rPr lang="id"/>
              <a:t>Dalam contoh ini, terlihat bahwa 2 kolom pertama hanyalah ID numerik yang biasanya tidak memiliki makna riil. Maka, kita ambil bagian DataFrame mulai dari kolom "player_name" (untuk </a:t>
            </a:r>
            <a:r>
              <a:rPr i="1" lang="id"/>
              <a:t>zero-based index</a:t>
            </a:r>
            <a:r>
              <a:rPr lang="id"/>
              <a:t>, kita pakai kolom ke-2 dst).</a:t>
            </a:r>
            <a:endParaRPr/>
          </a:p>
          <a:p>
            <a:pPr indent="-228600" lvl="0" marL="457200" rtl="0" algn="l">
              <a:lnSpc>
                <a:spcPct val="115000"/>
              </a:lnSpc>
              <a:spcBef>
                <a:spcPts val="0"/>
              </a:spcBef>
              <a:spcAft>
                <a:spcPts val="0"/>
              </a:spcAft>
              <a:buClr>
                <a:srgbClr val="262626"/>
              </a:buClr>
              <a:buSzPts val="1400"/>
              <a:buNone/>
            </a:pPr>
            <a:r>
              <a:t/>
            </a:r>
            <a:endParaRPr/>
          </a:p>
        </p:txBody>
      </p:sp>
      <p:sp>
        <p:nvSpPr>
          <p:cNvPr id="715" name="Google Shape;715;p91"/>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716" name="Google Shape;716;p91"/>
          <p:cNvPicPr preferRelativeResize="0"/>
          <p:nvPr/>
        </p:nvPicPr>
        <p:blipFill rotWithShape="1">
          <a:blip r:embed="rId4">
            <a:alphaModFix/>
          </a:blip>
          <a:srcRect b="16235" l="6228" r="51140" t="0"/>
          <a:stretch/>
        </p:blipFill>
        <p:spPr>
          <a:xfrm>
            <a:off x="6838868" y="978677"/>
            <a:ext cx="3608957" cy="367315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2"/>
          <p:cNvSpPr txBox="1"/>
          <p:nvPr>
            <p:ph type="title"/>
          </p:nvPr>
        </p:nvSpPr>
        <p:spPr>
          <a:xfrm>
            <a:off x="311700" y="445025"/>
            <a:ext cx="353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Deskripsi statistik data</a:t>
            </a:r>
            <a:endParaRPr/>
          </a:p>
        </p:txBody>
      </p:sp>
      <p:sp>
        <p:nvSpPr>
          <p:cNvPr id="722" name="Google Shape;722;p92"/>
          <p:cNvSpPr txBox="1"/>
          <p:nvPr>
            <p:ph idx="1" type="body"/>
          </p:nvPr>
        </p:nvSpPr>
        <p:spPr>
          <a:xfrm>
            <a:off x="311700" y="1017726"/>
            <a:ext cx="8520600" cy="1029300"/>
          </a:xfrm>
          <a:prstGeom prst="rect">
            <a:avLst/>
          </a:prstGeom>
          <a:noFill/>
          <a:ln>
            <a:noFill/>
          </a:ln>
        </p:spPr>
        <p:txBody>
          <a:bodyPr anchorCtr="0" anchor="t" bIns="91425" lIns="91425" spcFirstLastPara="1" rIns="91425" wrap="square" tIns="91425">
            <a:normAutofit fontScale="85000" lnSpcReduction="10000"/>
          </a:bodyPr>
          <a:lstStyle/>
          <a:p>
            <a:pPr indent="0" lvl="0" marL="139700" rtl="0" algn="l">
              <a:lnSpc>
                <a:spcPct val="115000"/>
              </a:lnSpc>
              <a:spcBef>
                <a:spcPts val="0"/>
              </a:spcBef>
              <a:spcAft>
                <a:spcPts val="0"/>
              </a:spcAft>
              <a:buClr>
                <a:srgbClr val="262626"/>
              </a:buClr>
              <a:buSzPct val="102941"/>
              <a:buNone/>
            </a:pPr>
            <a:r>
              <a:rPr lang="id"/>
              <a:t>DataFrame method </a:t>
            </a:r>
            <a:r>
              <a:rPr lang="id">
                <a:latin typeface="Courier New"/>
                <a:ea typeface="Courier New"/>
                <a:cs typeface="Courier New"/>
                <a:sym typeface="Courier New"/>
              </a:rPr>
              <a:t>describe()</a:t>
            </a:r>
            <a:r>
              <a:rPr lang="id"/>
              <a:t> menampilkan statistik dasar setiap kolom data yang bertipe numerik, mencakup banyaknya data (</a:t>
            </a:r>
            <a:r>
              <a:rPr b="1" lang="id"/>
              <a:t>count</a:t>
            </a:r>
            <a:r>
              <a:rPr lang="id"/>
              <a:t>), rerata aritmetik (</a:t>
            </a:r>
            <a:r>
              <a:rPr b="1" lang="id"/>
              <a:t>mean</a:t>
            </a:r>
            <a:r>
              <a:rPr lang="id"/>
              <a:t>), simpangan baku (</a:t>
            </a:r>
            <a:r>
              <a:rPr b="1" lang="id"/>
              <a:t>std</a:t>
            </a:r>
            <a:r>
              <a:rPr lang="id"/>
              <a:t>), nilai terkecil (</a:t>
            </a:r>
            <a:r>
              <a:rPr b="1" lang="id"/>
              <a:t>min</a:t>
            </a:r>
            <a:r>
              <a:rPr lang="id"/>
              <a:t>), kuartil pertama (</a:t>
            </a:r>
            <a:r>
              <a:rPr b="1" lang="id"/>
              <a:t>25%</a:t>
            </a:r>
            <a:r>
              <a:rPr lang="id"/>
              <a:t>), kuartil kedua/median (</a:t>
            </a:r>
            <a:r>
              <a:rPr b="1" lang="id"/>
              <a:t>50%</a:t>
            </a:r>
            <a:r>
              <a:rPr lang="id"/>
              <a:t>), kuartil ketiga (</a:t>
            </a:r>
            <a:r>
              <a:rPr b="1" lang="id"/>
              <a:t>75%</a:t>
            </a:r>
            <a:r>
              <a:rPr lang="id"/>
              <a:t>), dan nilai terbesar (</a:t>
            </a:r>
            <a:r>
              <a:rPr b="1" lang="id"/>
              <a:t>max</a:t>
            </a:r>
            <a:r>
              <a:rPr lang="id"/>
              <a:t>).</a:t>
            </a:r>
            <a:endParaRPr/>
          </a:p>
        </p:txBody>
      </p:sp>
      <p:sp>
        <p:nvSpPr>
          <p:cNvPr id="723" name="Google Shape;723;p92"/>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724" name="Google Shape;724;p92"/>
          <p:cNvPicPr preferRelativeResize="0"/>
          <p:nvPr/>
        </p:nvPicPr>
        <p:blipFill rotWithShape="1">
          <a:blip r:embed="rId3">
            <a:alphaModFix/>
          </a:blip>
          <a:srcRect b="0" l="0" r="5962" t="0"/>
          <a:stretch/>
        </p:blipFill>
        <p:spPr>
          <a:xfrm>
            <a:off x="512225" y="1970825"/>
            <a:ext cx="8320075" cy="26956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Konsep: Rerata Aritmetik</a:t>
            </a:r>
            <a:endParaRPr/>
          </a:p>
        </p:txBody>
      </p:sp>
      <p:sp>
        <p:nvSpPr>
          <p:cNvPr id="730" name="Google Shape;730;p93"/>
          <p:cNvSpPr txBox="1"/>
          <p:nvPr>
            <p:ph idx="1" type="body"/>
          </p:nvPr>
        </p:nvSpPr>
        <p:spPr>
          <a:xfrm>
            <a:off x="413825" y="1067475"/>
            <a:ext cx="8520600" cy="3546000"/>
          </a:xfrm>
          <a:prstGeom prst="rect">
            <a:avLst/>
          </a:prstGeom>
          <a:blipFill rotWithShape="1">
            <a:blip r:embed="rId3">
              <a:alphaModFix/>
            </a:blip>
            <a:stretch>
              <a:fillRect b="-340" l="0" r="0" t="-169"/>
            </a:stretch>
          </a:blip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rPr lang="id"/>
              <a:t> </a:t>
            </a:r>
            <a:endParaRPr/>
          </a:p>
        </p:txBody>
      </p:sp>
      <p:sp>
        <p:nvSpPr>
          <p:cNvPr id="731" name="Google Shape;731;p93"/>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Bahan Bacaan</a:t>
            </a:r>
            <a:endParaRPr/>
          </a:p>
        </p:txBody>
      </p:sp>
      <p:sp>
        <p:nvSpPr>
          <p:cNvPr id="218" name="Google Shape;218;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lang="id"/>
              <a:t>Modul Pembelajaran Data Understanding</a:t>
            </a:r>
            <a:endParaRPr/>
          </a:p>
          <a:p>
            <a:pPr indent="-342900" lvl="0" marL="457200" rtl="0" algn="l">
              <a:lnSpc>
                <a:spcPct val="115000"/>
              </a:lnSpc>
              <a:spcBef>
                <a:spcPts val="0"/>
              </a:spcBef>
              <a:spcAft>
                <a:spcPts val="0"/>
              </a:spcAft>
              <a:buClr>
                <a:srgbClr val="262626"/>
              </a:buClr>
              <a:buSzPts val="1800"/>
              <a:buChar char="●"/>
            </a:pPr>
            <a:r>
              <a:rPr lang="id"/>
              <a:t>Joel Grus, “Data Science from Scratch: First Principles with Python”, 2nd Edition, O’Reilly 2019.</a:t>
            </a:r>
            <a:endParaRPr/>
          </a:p>
          <a:p>
            <a:pPr indent="-342900" lvl="0" marL="457200" rtl="0" algn="l">
              <a:lnSpc>
                <a:spcPct val="115000"/>
              </a:lnSpc>
              <a:spcBef>
                <a:spcPts val="0"/>
              </a:spcBef>
              <a:spcAft>
                <a:spcPts val="0"/>
              </a:spcAft>
              <a:buClr>
                <a:srgbClr val="262626"/>
              </a:buClr>
              <a:buSzPts val="1800"/>
              <a:buChar char="●"/>
            </a:pPr>
            <a:r>
              <a:rPr lang="id"/>
              <a:t>Charu C. Aggarwal, “Data Mining: The Textbook”, Springer, 2015.</a:t>
            </a:r>
            <a:endParaRPr/>
          </a:p>
          <a:p>
            <a:pPr indent="-342900" lvl="0" marL="457200" rtl="0" algn="l">
              <a:lnSpc>
                <a:spcPct val="115000"/>
              </a:lnSpc>
              <a:spcBef>
                <a:spcPts val="0"/>
              </a:spcBef>
              <a:spcAft>
                <a:spcPts val="0"/>
              </a:spcAft>
              <a:buClr>
                <a:srgbClr val="262626"/>
              </a:buClr>
              <a:buSzPts val="1800"/>
              <a:buChar char="●"/>
            </a:pPr>
            <a:r>
              <a:rPr lang="id"/>
              <a:t>Matt Taddy, “Business Data Science", McGraw-Hill, 2019.</a:t>
            </a:r>
            <a:endParaRPr/>
          </a:p>
        </p:txBody>
      </p:sp>
      <p:sp>
        <p:nvSpPr>
          <p:cNvPr id="219" name="Google Shape;219;p41"/>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Konsep: Simpangan Baku</a:t>
            </a:r>
            <a:endParaRPr/>
          </a:p>
        </p:txBody>
      </p:sp>
      <p:sp>
        <p:nvSpPr>
          <p:cNvPr id="737" name="Google Shape;737;p94"/>
          <p:cNvSpPr txBox="1"/>
          <p:nvPr>
            <p:ph idx="1" type="body"/>
          </p:nvPr>
        </p:nvSpPr>
        <p:spPr>
          <a:xfrm>
            <a:off x="311700" y="941199"/>
            <a:ext cx="8520600" cy="3722100"/>
          </a:xfrm>
          <a:prstGeom prst="rect">
            <a:avLst/>
          </a:prstGeom>
          <a:blipFill rotWithShape="1">
            <a:blip r:embed="rId3">
              <a:alphaModFix/>
            </a:blip>
            <a:stretch>
              <a:fillRect b="0" l="0" r="-352" t="-159"/>
            </a:stretch>
          </a:blip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id"/>
              <a:t> </a:t>
            </a:r>
            <a:endParaRPr/>
          </a:p>
        </p:txBody>
      </p:sp>
      <p:sp>
        <p:nvSpPr>
          <p:cNvPr id="738" name="Google Shape;738;p94"/>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Konsep: Median dan Kuartil</a:t>
            </a:r>
            <a:endParaRPr/>
          </a:p>
        </p:txBody>
      </p:sp>
      <p:sp>
        <p:nvSpPr>
          <p:cNvPr id="744" name="Google Shape;744;p95"/>
          <p:cNvSpPr txBox="1"/>
          <p:nvPr>
            <p:ph idx="1" type="body"/>
          </p:nvPr>
        </p:nvSpPr>
        <p:spPr>
          <a:xfrm>
            <a:off x="279599" y="976075"/>
            <a:ext cx="8584800" cy="3416400"/>
          </a:xfrm>
          <a:prstGeom prst="rect">
            <a:avLst/>
          </a:prstGeom>
          <a:blipFill rotWithShape="1">
            <a:blip r:embed="rId3">
              <a:alphaModFix/>
            </a:blip>
            <a:stretch>
              <a:fillRect b="0" l="0" r="0" t="0"/>
            </a:stretch>
          </a:blip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id"/>
              <a:t> </a:t>
            </a:r>
            <a:endParaRPr/>
          </a:p>
        </p:txBody>
      </p:sp>
      <p:sp>
        <p:nvSpPr>
          <p:cNvPr id="745" name="Google Shape;745;p95"/>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Deskripsi statistik data</a:t>
            </a:r>
            <a:endParaRPr/>
          </a:p>
        </p:txBody>
      </p:sp>
      <p:sp>
        <p:nvSpPr>
          <p:cNvPr id="751" name="Google Shape;751;p96"/>
          <p:cNvSpPr txBox="1"/>
          <p:nvPr>
            <p:ph idx="1" type="body"/>
          </p:nvPr>
        </p:nvSpPr>
        <p:spPr>
          <a:xfrm>
            <a:off x="311700" y="948226"/>
            <a:ext cx="8520600" cy="1029300"/>
          </a:xfrm>
          <a:prstGeom prst="rect">
            <a:avLst/>
          </a:prstGeom>
          <a:noFill/>
          <a:ln>
            <a:noFill/>
          </a:ln>
        </p:spPr>
        <p:txBody>
          <a:bodyPr anchorCtr="0" anchor="t" bIns="91425" lIns="91425" spcFirstLastPara="1" rIns="91425" wrap="square" tIns="91425">
            <a:normAutofit/>
          </a:bodyPr>
          <a:lstStyle/>
          <a:p>
            <a:pPr indent="0" lvl="0" marL="139700" rtl="0" algn="l">
              <a:lnSpc>
                <a:spcPct val="115000"/>
              </a:lnSpc>
              <a:spcBef>
                <a:spcPts val="0"/>
              </a:spcBef>
              <a:spcAft>
                <a:spcPts val="0"/>
              </a:spcAft>
              <a:buClr>
                <a:srgbClr val="262626"/>
              </a:buClr>
              <a:buSzPts val="1400"/>
              <a:buNone/>
            </a:pPr>
            <a:r>
              <a:rPr lang="id"/>
              <a:t>Gunakan </a:t>
            </a:r>
            <a:r>
              <a:rPr lang="id">
                <a:latin typeface="Courier New"/>
                <a:ea typeface="Courier New"/>
                <a:cs typeface="Courier New"/>
                <a:sym typeface="Courier New"/>
              </a:rPr>
              <a:t>describe(include='all')</a:t>
            </a:r>
            <a:r>
              <a:rPr lang="id"/>
              <a:t> jika ingin menampilkan juga statistik kolom yang bertipe non-numerik, mencakup juga berapa banyak nilai unik dalam kolom (</a:t>
            </a:r>
            <a:r>
              <a:rPr b="1" lang="id"/>
              <a:t>unique</a:t>
            </a:r>
            <a:r>
              <a:rPr lang="id"/>
              <a:t>), nilai modus (</a:t>
            </a:r>
            <a:r>
              <a:rPr b="1" lang="id"/>
              <a:t>top</a:t>
            </a:r>
            <a:r>
              <a:rPr lang="id"/>
              <a:t>), serta frekuensi modus (</a:t>
            </a:r>
            <a:r>
              <a:rPr b="1" lang="id"/>
              <a:t>freq</a:t>
            </a:r>
            <a:r>
              <a:rPr lang="id"/>
              <a:t>). </a:t>
            </a:r>
            <a:endParaRPr/>
          </a:p>
        </p:txBody>
      </p:sp>
      <p:sp>
        <p:nvSpPr>
          <p:cNvPr id="752" name="Google Shape;752;p96"/>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753" name="Google Shape;753;p96"/>
          <p:cNvPicPr preferRelativeResize="0"/>
          <p:nvPr/>
        </p:nvPicPr>
        <p:blipFill rotWithShape="1">
          <a:blip r:embed="rId3">
            <a:alphaModFix/>
          </a:blip>
          <a:srcRect b="0" l="0" r="34151" t="0"/>
          <a:stretch/>
        </p:blipFill>
        <p:spPr>
          <a:xfrm>
            <a:off x="87700" y="1884575"/>
            <a:ext cx="5397025" cy="2778650"/>
          </a:xfrm>
          <a:prstGeom prst="rect">
            <a:avLst/>
          </a:prstGeom>
          <a:noFill/>
          <a:ln>
            <a:noFill/>
          </a:ln>
        </p:spPr>
      </p:pic>
      <p:pic>
        <p:nvPicPr>
          <p:cNvPr id="754" name="Google Shape;754;p96"/>
          <p:cNvPicPr preferRelativeResize="0"/>
          <p:nvPr/>
        </p:nvPicPr>
        <p:blipFill rotWithShape="1">
          <a:blip r:embed="rId4">
            <a:alphaModFix/>
          </a:blip>
          <a:srcRect b="0" l="0" r="0" t="0"/>
          <a:stretch/>
        </p:blipFill>
        <p:spPr>
          <a:xfrm>
            <a:off x="5552825" y="1884575"/>
            <a:ext cx="3552925" cy="27786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Konsep: Modus</a:t>
            </a:r>
            <a:endParaRPr/>
          </a:p>
        </p:txBody>
      </p:sp>
      <p:sp>
        <p:nvSpPr>
          <p:cNvPr id="760" name="Google Shape;760;p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7500" lnSpcReduction="20000"/>
          </a:bodyPr>
          <a:lstStyle/>
          <a:p>
            <a:pPr indent="-342970" lvl="0" marL="457200" rtl="0" algn="l">
              <a:lnSpc>
                <a:spcPct val="115000"/>
              </a:lnSpc>
              <a:spcBef>
                <a:spcPts val="0"/>
              </a:spcBef>
              <a:spcAft>
                <a:spcPts val="0"/>
              </a:spcAft>
              <a:buClr>
                <a:srgbClr val="262626"/>
              </a:buClr>
              <a:buSzPct val="110599"/>
              <a:buChar char="●"/>
            </a:pPr>
            <a:r>
              <a:rPr lang="id"/>
              <a:t>Modus (</a:t>
            </a:r>
            <a:r>
              <a:rPr i="1" lang="id"/>
              <a:t>mode</a:t>
            </a:r>
            <a:r>
              <a:rPr lang="id"/>
              <a:t>): nilai yang paling sering muncul pada sekumpulan data.</a:t>
            </a:r>
            <a:endParaRPr/>
          </a:p>
          <a:p>
            <a:pPr indent="-342970" lvl="0" marL="457200" rtl="0" algn="l">
              <a:lnSpc>
                <a:spcPct val="115000"/>
              </a:lnSpc>
              <a:spcBef>
                <a:spcPts val="0"/>
              </a:spcBef>
              <a:spcAft>
                <a:spcPts val="0"/>
              </a:spcAft>
              <a:buClr>
                <a:srgbClr val="262626"/>
              </a:buClr>
              <a:buSzPct val="110599"/>
              <a:buChar char="●"/>
            </a:pPr>
            <a:r>
              <a:rPr lang="id"/>
              <a:t>Dipakai sebagai ukuran pusat data (tendensi sentral) untuk data bertipe nominal/kategoris.</a:t>
            </a:r>
            <a:endParaRPr/>
          </a:p>
          <a:p>
            <a:pPr indent="-317500" lvl="1" marL="914400" rtl="0" algn="l">
              <a:lnSpc>
                <a:spcPct val="115000"/>
              </a:lnSpc>
              <a:spcBef>
                <a:spcPts val="0"/>
              </a:spcBef>
              <a:spcAft>
                <a:spcPts val="0"/>
              </a:spcAft>
              <a:buClr>
                <a:srgbClr val="262626"/>
              </a:buClr>
              <a:buSzPct val="112903"/>
              <a:buChar char="○"/>
            </a:pPr>
            <a:r>
              <a:rPr lang="id"/>
              <a:t>Tidak dijamin unik dalam suatu distribusi data (bisa ada lebih dari satu modus dalam suatu distribusi).</a:t>
            </a:r>
            <a:endParaRPr/>
          </a:p>
          <a:p>
            <a:pPr indent="-317500" lvl="1" marL="914400" rtl="0" algn="l">
              <a:lnSpc>
                <a:spcPct val="115000"/>
              </a:lnSpc>
              <a:spcBef>
                <a:spcPts val="0"/>
              </a:spcBef>
              <a:spcAft>
                <a:spcPts val="0"/>
              </a:spcAft>
              <a:buClr>
                <a:srgbClr val="262626"/>
              </a:buClr>
              <a:buSzPct val="112903"/>
              <a:buChar char="○"/>
            </a:pPr>
            <a:r>
              <a:rPr lang="id"/>
              <a:t>Merupakan nilai yang berpeluang paling tinggi didapatkan ketika data di-</a:t>
            </a:r>
            <a:r>
              <a:rPr i="1" lang="id"/>
              <a:t>sample</a:t>
            </a:r>
            <a:r>
              <a:rPr lang="id"/>
              <a:t>.</a:t>
            </a:r>
            <a:endParaRPr/>
          </a:p>
          <a:p>
            <a:pPr indent="-342970" lvl="0" marL="457200" rtl="0" algn="l">
              <a:lnSpc>
                <a:spcPct val="115000"/>
              </a:lnSpc>
              <a:spcBef>
                <a:spcPts val="0"/>
              </a:spcBef>
              <a:spcAft>
                <a:spcPts val="0"/>
              </a:spcAft>
              <a:buClr>
                <a:srgbClr val="262626"/>
              </a:buClr>
              <a:buSzPct val="110599"/>
              <a:buChar char="●"/>
            </a:pPr>
            <a:r>
              <a:rPr lang="id"/>
              <a:t>Contoh:</a:t>
            </a:r>
            <a:endParaRPr/>
          </a:p>
          <a:p>
            <a:pPr indent="-317500" lvl="1" marL="914400" rtl="0" algn="l">
              <a:lnSpc>
                <a:spcPct val="115000"/>
              </a:lnSpc>
              <a:spcBef>
                <a:spcPts val="0"/>
              </a:spcBef>
              <a:spcAft>
                <a:spcPts val="0"/>
              </a:spcAft>
              <a:buClr>
                <a:srgbClr val="262626"/>
              </a:buClr>
              <a:buSzPct val="112903"/>
              <a:buChar char="○"/>
            </a:pPr>
            <a:r>
              <a:rPr lang="id"/>
              <a:t>Himpunan data {1,2,2,3,4,4,7,8} memiliki dua modus: 2 dan 4.</a:t>
            </a:r>
            <a:endParaRPr/>
          </a:p>
          <a:p>
            <a:pPr indent="-342970" lvl="0" marL="457200" rtl="0" algn="l">
              <a:lnSpc>
                <a:spcPct val="115000"/>
              </a:lnSpc>
              <a:spcBef>
                <a:spcPts val="0"/>
              </a:spcBef>
              <a:spcAft>
                <a:spcPts val="0"/>
              </a:spcAft>
              <a:buClr>
                <a:srgbClr val="262626"/>
              </a:buClr>
              <a:buSzPct val="110599"/>
              <a:buChar char="●"/>
            </a:pPr>
            <a:r>
              <a:rPr lang="id"/>
              <a:t>Jika data mengikuti distribusi kontinu, misal </a:t>
            </a:r>
            <a:br>
              <a:rPr lang="id"/>
            </a:br>
            <a:r>
              <a:rPr lang="id"/>
              <a:t>	{0.935, …, 1.134,…, 2.643, …, 3.459, …, 3.995, ….}</a:t>
            </a:r>
            <a:br>
              <a:rPr lang="id"/>
            </a:br>
            <a:r>
              <a:rPr lang="id"/>
              <a:t>maka secara statistik, tidak boleh diasumsikan akan ada dua data yang bernilai persis sama. </a:t>
            </a:r>
            <a:endParaRPr/>
          </a:p>
          <a:p>
            <a:pPr indent="-317500" lvl="1" marL="914400" rtl="0" algn="l">
              <a:lnSpc>
                <a:spcPct val="115000"/>
              </a:lnSpc>
              <a:spcBef>
                <a:spcPts val="0"/>
              </a:spcBef>
              <a:spcAft>
                <a:spcPts val="0"/>
              </a:spcAft>
              <a:buClr>
                <a:srgbClr val="262626"/>
              </a:buClr>
              <a:buSzPct val="112903"/>
              <a:buChar char="○"/>
            </a:pPr>
            <a:r>
              <a:rPr lang="id"/>
              <a:t>Definisi modus standar menjadi tidak bermakna.</a:t>
            </a:r>
            <a:endParaRPr/>
          </a:p>
          <a:p>
            <a:pPr indent="-317500" lvl="1" marL="914400" rtl="0" algn="l">
              <a:lnSpc>
                <a:spcPct val="115000"/>
              </a:lnSpc>
              <a:spcBef>
                <a:spcPts val="0"/>
              </a:spcBef>
              <a:spcAft>
                <a:spcPts val="0"/>
              </a:spcAft>
              <a:buClr>
                <a:srgbClr val="262626"/>
              </a:buClr>
              <a:buSzPct val="112903"/>
              <a:buChar char="○"/>
            </a:pPr>
            <a:r>
              <a:rPr lang="id"/>
              <a:t>Pendekatan 1: lakukan diskretisasi (dibahas di modul Data Preparation), sehingga didapat data bertipe nominal, lalu dicari modusnya.</a:t>
            </a:r>
            <a:endParaRPr/>
          </a:p>
          <a:p>
            <a:pPr indent="-317500" lvl="1" marL="914400" rtl="0" algn="l">
              <a:lnSpc>
                <a:spcPct val="115000"/>
              </a:lnSpc>
              <a:spcBef>
                <a:spcPts val="0"/>
              </a:spcBef>
              <a:spcAft>
                <a:spcPts val="0"/>
              </a:spcAft>
              <a:buClr>
                <a:srgbClr val="262626"/>
              </a:buClr>
              <a:buSzPct val="112903"/>
              <a:buChar char="○"/>
            </a:pPr>
            <a:r>
              <a:rPr lang="id"/>
              <a:t>Pendekatan 2: gunakan teknik </a:t>
            </a:r>
            <a:r>
              <a:rPr i="1" lang="id"/>
              <a:t>kernel density estimation</a:t>
            </a:r>
            <a:r>
              <a:rPr lang="id"/>
              <a:t> (tidak dibahas di sini).</a:t>
            </a:r>
            <a:endParaRPr/>
          </a:p>
        </p:txBody>
      </p:sp>
      <p:sp>
        <p:nvSpPr>
          <p:cNvPr id="761" name="Google Shape;761;p97"/>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98"/>
          <p:cNvSpPr txBox="1"/>
          <p:nvPr>
            <p:ph type="title"/>
          </p:nvPr>
        </p:nvSpPr>
        <p:spPr>
          <a:xfrm>
            <a:off x="163873" y="695101"/>
            <a:ext cx="8351477" cy="528941"/>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Fungsi statistik dalam Pandas</a:t>
            </a:r>
            <a:endParaRPr/>
          </a:p>
        </p:txBody>
      </p:sp>
      <p:sp>
        <p:nvSpPr>
          <p:cNvPr id="767" name="Google Shape;767;p98"/>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graphicFrame>
        <p:nvGraphicFramePr>
          <p:cNvPr id="768" name="Google Shape;768;p98"/>
          <p:cNvGraphicFramePr/>
          <p:nvPr/>
        </p:nvGraphicFramePr>
        <p:xfrm>
          <a:off x="469617" y="1223755"/>
          <a:ext cx="3000000" cy="3000000"/>
        </p:xfrm>
        <a:graphic>
          <a:graphicData uri="http://schemas.openxmlformats.org/drawingml/2006/table">
            <a:tbl>
              <a:tblPr>
                <a:noFill/>
                <a:tableStyleId>{008D21C6-4408-4B2A-BF9A-1E287701AE39}</a:tableStyleId>
              </a:tblPr>
              <a:tblGrid>
                <a:gridCol w="1078450"/>
                <a:gridCol w="2761825"/>
              </a:tblGrid>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count</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Number of non-NA observations</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sum</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Sum of values</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mean</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Mean of values</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mad</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Mean absolute deviation</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median</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Arithmetic median of values</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min</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Minimum</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max</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Maximum</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mode</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Mode</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abs</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Absolute Value</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prod</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Product of values</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quantile</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Sample quantile (value at %), 1st quartile = quantile(0.25)</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bl>
          </a:graphicData>
        </a:graphic>
      </p:graphicFrame>
      <p:graphicFrame>
        <p:nvGraphicFramePr>
          <p:cNvPr id="769" name="Google Shape;769;p98"/>
          <p:cNvGraphicFramePr/>
          <p:nvPr/>
        </p:nvGraphicFramePr>
        <p:xfrm>
          <a:off x="4804403" y="1223755"/>
          <a:ext cx="3000000" cy="3000000"/>
        </p:xfrm>
        <a:graphic>
          <a:graphicData uri="http://schemas.openxmlformats.org/drawingml/2006/table">
            <a:tbl>
              <a:tblPr>
                <a:noFill/>
                <a:tableStyleId>{008D21C6-4408-4B2A-BF9A-1E287701AE39}</a:tableStyleId>
              </a:tblPr>
              <a:tblGrid>
                <a:gridCol w="1207050"/>
                <a:gridCol w="2633200"/>
              </a:tblGrid>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std</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Bessel-corrected sample standard deviation</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var</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Unbiased variance</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sem</a:t>
                      </a:r>
                      <a:endParaRPr b="1" sz="1350" u="none" cap="none" strike="noStrike">
                        <a:latin typeface="Courier New"/>
                        <a:ea typeface="Courier New"/>
                        <a:cs typeface="Courier New"/>
                        <a:sym typeface="Courier New"/>
                      </a:endParaRPr>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Standard error of the mean</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skew</a:t>
                      </a:r>
                      <a:endParaRPr sz="1350" u="none" cap="none" strike="noStrike"/>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Sample skewness (3rd moment)</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kurt</a:t>
                      </a:r>
                      <a:endParaRPr b="1" sz="1350" u="none" cap="none" strike="noStrike">
                        <a:latin typeface="Courier New"/>
                        <a:ea typeface="Courier New"/>
                        <a:cs typeface="Courier New"/>
                        <a:sym typeface="Courier New"/>
                      </a:endParaRPr>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Sample kurtosis (4th moment)</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cumsum</a:t>
                      </a:r>
                      <a:endParaRPr b="1" sz="1350" u="none" cap="none" strike="noStrike">
                        <a:latin typeface="Courier New"/>
                        <a:ea typeface="Courier New"/>
                        <a:cs typeface="Courier New"/>
                        <a:sym typeface="Courier New"/>
                      </a:endParaRPr>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Cumulative sum</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cumprod</a:t>
                      </a:r>
                      <a:endParaRPr b="1" sz="1350" u="none" cap="none" strike="noStrike">
                        <a:latin typeface="Courier New"/>
                        <a:ea typeface="Courier New"/>
                        <a:cs typeface="Courier New"/>
                        <a:sym typeface="Courier New"/>
                      </a:endParaRPr>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Cumulative product</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cummax</a:t>
                      </a:r>
                      <a:endParaRPr b="1" sz="1350" u="none" cap="none" strike="noStrike">
                        <a:latin typeface="Courier New"/>
                        <a:ea typeface="Courier New"/>
                        <a:cs typeface="Courier New"/>
                        <a:sym typeface="Courier New"/>
                      </a:endParaRPr>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Cumulative maximum</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cummin</a:t>
                      </a:r>
                      <a:endParaRPr b="1" sz="1350" u="none" cap="none" strike="noStrike">
                        <a:latin typeface="Courier New"/>
                        <a:ea typeface="Courier New"/>
                        <a:cs typeface="Courier New"/>
                        <a:sym typeface="Courier New"/>
                      </a:endParaRPr>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Cumulative minimum</a:t>
                      </a:r>
                      <a:endParaRPr sz="1350" u="none" cap="none" strike="noStrike"/>
                    </a:p>
                  </a:txBody>
                  <a:tcPr marT="45725" marB="45725" marR="91450" marL="91450">
                    <a:lnL cap="flat" cmpd="sng" w="12700">
                      <a:solidFill>
                        <a:schemeClr val="dk1"/>
                      </a:solidFill>
                      <a:prstDash val="solid"/>
                      <a:round/>
                      <a:headEnd len="sm" w="sm" type="none"/>
                      <a:tailEnd len="sm" w="sm" type="none"/>
                    </a:lnL>
                  </a:tcPr>
                </a:tc>
              </a:tr>
            </a:tbl>
          </a:graphicData>
        </a:graphic>
      </p:graphicFrame>
      <p:graphicFrame>
        <p:nvGraphicFramePr>
          <p:cNvPr id="770" name="Google Shape;770;p98"/>
          <p:cNvGraphicFramePr/>
          <p:nvPr/>
        </p:nvGraphicFramePr>
        <p:xfrm>
          <a:off x="469617" y="1223755"/>
          <a:ext cx="3000000" cy="3000000"/>
        </p:xfrm>
        <a:graphic>
          <a:graphicData uri="http://schemas.openxmlformats.org/drawingml/2006/table">
            <a:tbl>
              <a:tblPr>
                <a:noFill/>
                <a:tableStyleId>{F10D992C-197C-4A87-A330-B7A0B5C46E94}</a:tableStyleId>
              </a:tblPr>
              <a:tblGrid>
                <a:gridCol w="1078450"/>
                <a:gridCol w="2761825"/>
              </a:tblGrid>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count</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Number of non-NA observations</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sum</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Sum of values</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mean</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Mean of values</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mad</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Mean absolute deviation</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median</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Arithmetic median of values</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min</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Minimum</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max</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Maximum</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mode</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Mode</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abs</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Absolute Value</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prod</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Product of values</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quantile</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Sample quantile (value at %), 1st quartile = quantile(0.25)</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bl>
          </a:graphicData>
        </a:graphic>
      </p:graphicFrame>
      <p:graphicFrame>
        <p:nvGraphicFramePr>
          <p:cNvPr id="771" name="Google Shape;771;p98"/>
          <p:cNvGraphicFramePr/>
          <p:nvPr/>
        </p:nvGraphicFramePr>
        <p:xfrm>
          <a:off x="4804403" y="1223755"/>
          <a:ext cx="3000000" cy="3000000"/>
        </p:xfrm>
        <a:graphic>
          <a:graphicData uri="http://schemas.openxmlformats.org/drawingml/2006/table">
            <a:tbl>
              <a:tblPr>
                <a:noFill/>
                <a:tableStyleId>{F10D992C-197C-4A87-A330-B7A0B5C46E94}</a:tableStyleId>
              </a:tblPr>
              <a:tblGrid>
                <a:gridCol w="1207050"/>
                <a:gridCol w="2633200"/>
              </a:tblGrid>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std</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Bessel-corrected sample standard deviation</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var</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Unbiased variance</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sem</a:t>
                      </a:r>
                      <a:endParaRPr b="1" sz="1350" u="none" cap="none" strike="noStrike">
                        <a:latin typeface="Courier New"/>
                        <a:ea typeface="Courier New"/>
                        <a:cs typeface="Courier New"/>
                        <a:sym typeface="Courier New"/>
                      </a:endParaRPr>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Standard error of the mean</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skew</a:t>
                      </a:r>
                      <a:endParaRPr sz="1350" u="none" cap="none" strike="noStrike"/>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Sample skewness (3rd moment)</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kurt</a:t>
                      </a:r>
                      <a:endParaRPr b="1" sz="1350" u="none" cap="none" strike="noStrike">
                        <a:latin typeface="Courier New"/>
                        <a:ea typeface="Courier New"/>
                        <a:cs typeface="Courier New"/>
                        <a:sym typeface="Courier New"/>
                      </a:endParaRPr>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Sample kurtosis (4th moment)</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cumsum</a:t>
                      </a:r>
                      <a:endParaRPr b="1" sz="1350" u="none" cap="none" strike="noStrike">
                        <a:latin typeface="Courier New"/>
                        <a:ea typeface="Courier New"/>
                        <a:cs typeface="Courier New"/>
                        <a:sym typeface="Courier New"/>
                      </a:endParaRPr>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Cumulative sum</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cumprod</a:t>
                      </a:r>
                      <a:endParaRPr b="1" sz="1350" u="none" cap="none" strike="noStrike">
                        <a:latin typeface="Courier New"/>
                        <a:ea typeface="Courier New"/>
                        <a:cs typeface="Courier New"/>
                        <a:sym typeface="Courier New"/>
                      </a:endParaRPr>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Cumulative product</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cummax</a:t>
                      </a:r>
                      <a:endParaRPr b="1" sz="1350" u="none" cap="none" strike="noStrike">
                        <a:latin typeface="Courier New"/>
                        <a:ea typeface="Courier New"/>
                        <a:cs typeface="Courier New"/>
                        <a:sym typeface="Courier New"/>
                      </a:endParaRPr>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Cumulative maximum</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r h="171450">
                <a:tc>
                  <a:txBody>
                    <a:bodyPr/>
                    <a:lstStyle/>
                    <a:p>
                      <a:pPr indent="0" lvl="0" marL="0" marR="0" rtl="0" algn="l">
                        <a:lnSpc>
                          <a:spcPct val="100000"/>
                        </a:lnSpc>
                        <a:spcBef>
                          <a:spcPts val="0"/>
                        </a:spcBef>
                        <a:spcAft>
                          <a:spcPts val="0"/>
                        </a:spcAft>
                        <a:buClr>
                          <a:schemeClr val="dk1"/>
                        </a:buClr>
                        <a:buSzPts val="1350"/>
                        <a:buFont typeface="Courier New"/>
                        <a:buNone/>
                      </a:pPr>
                      <a:r>
                        <a:rPr b="1" lang="id" sz="1350" u="none" cap="none" strike="noStrike">
                          <a:latin typeface="Courier New"/>
                          <a:ea typeface="Courier New"/>
                          <a:cs typeface="Courier New"/>
                          <a:sym typeface="Courier New"/>
                        </a:rPr>
                        <a:t>cummin</a:t>
                      </a:r>
                      <a:endParaRPr b="1" sz="1350" u="none" cap="none" strike="noStrike">
                        <a:latin typeface="Courier New"/>
                        <a:ea typeface="Courier New"/>
                        <a:cs typeface="Courier New"/>
                        <a:sym typeface="Courier New"/>
                      </a:endParaRPr>
                    </a:p>
                  </a:txBody>
                  <a:tcPr marT="45725" marB="45725" marR="91450" marL="91450">
                    <a:lnL cap="flat" cmpd="sng" w="12700">
                      <a:solidFill>
                        <a:srgbClr val="4285F4"/>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350"/>
                        <a:buFont typeface="Corbel"/>
                        <a:buNone/>
                      </a:pPr>
                      <a:r>
                        <a:rPr lang="id" sz="1350" u="none" cap="none" strike="noStrike"/>
                        <a:t>Cumulative minimum</a:t>
                      </a:r>
                      <a:endParaRPr sz="135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4285F4"/>
                      </a:solidFill>
                      <a:prstDash val="solid"/>
                      <a:round/>
                      <a:headEnd len="sm" w="sm" type="none"/>
                      <a:tailEnd len="sm" w="sm" type="none"/>
                    </a:lnR>
                    <a:lnT cap="flat" cmpd="sng" w="12700">
                      <a:solidFill>
                        <a:srgbClr val="4285F4"/>
                      </a:solidFill>
                      <a:prstDash val="solid"/>
                      <a:round/>
                      <a:headEnd len="sm" w="sm" type="none"/>
                      <a:tailEnd len="sm" w="sm" type="none"/>
                    </a:lnT>
                    <a:lnB cap="flat" cmpd="sng" w="12700">
                      <a:solidFill>
                        <a:srgbClr val="4285F4"/>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9"/>
          <p:cNvSpPr txBox="1"/>
          <p:nvPr>
            <p:ph type="title"/>
          </p:nvPr>
        </p:nvSpPr>
        <p:spPr>
          <a:xfrm>
            <a:off x="163873" y="695101"/>
            <a:ext cx="8351477" cy="52894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Arial"/>
              <a:buNone/>
            </a:pPr>
            <a:r>
              <a:rPr lang="id" sz="2400"/>
              <a:t>Contoh fungsi statistik setiap kolom (yang </a:t>
            </a:r>
            <a:r>
              <a:rPr i="1" lang="id" sz="2400"/>
              <a:t>applicable</a:t>
            </a:r>
            <a:r>
              <a:rPr lang="id" sz="2400"/>
              <a:t>)</a:t>
            </a:r>
            <a:endParaRPr/>
          </a:p>
        </p:txBody>
      </p:sp>
      <p:sp>
        <p:nvSpPr>
          <p:cNvPr id="777" name="Google Shape;777;p99"/>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pic>
        <p:nvPicPr>
          <p:cNvPr id="778" name="Google Shape;778;p99"/>
          <p:cNvPicPr preferRelativeResize="0"/>
          <p:nvPr/>
        </p:nvPicPr>
        <p:blipFill rotWithShape="1">
          <a:blip r:embed="rId3">
            <a:alphaModFix/>
          </a:blip>
          <a:srcRect b="0" l="0" r="0" t="0"/>
          <a:stretch/>
        </p:blipFill>
        <p:spPr>
          <a:xfrm>
            <a:off x="520248" y="1285653"/>
            <a:ext cx="2095682" cy="2796782"/>
          </a:xfrm>
          <a:prstGeom prst="rect">
            <a:avLst/>
          </a:prstGeom>
          <a:noFill/>
          <a:ln>
            <a:noFill/>
          </a:ln>
        </p:spPr>
      </p:pic>
      <p:pic>
        <p:nvPicPr>
          <p:cNvPr id="779" name="Google Shape;779;p99"/>
          <p:cNvPicPr preferRelativeResize="0"/>
          <p:nvPr/>
        </p:nvPicPr>
        <p:blipFill rotWithShape="1">
          <a:blip r:embed="rId4">
            <a:alphaModFix/>
          </a:blip>
          <a:srcRect b="0" l="0" r="0" t="0"/>
          <a:stretch/>
        </p:blipFill>
        <p:spPr>
          <a:xfrm>
            <a:off x="3557326" y="1285653"/>
            <a:ext cx="4884843" cy="328450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0"/>
          <p:cNvSpPr txBox="1"/>
          <p:nvPr>
            <p:ph type="title"/>
          </p:nvPr>
        </p:nvSpPr>
        <p:spPr>
          <a:xfrm>
            <a:off x="163873" y="695101"/>
            <a:ext cx="8351477" cy="52894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Arial"/>
              <a:buNone/>
            </a:pPr>
            <a:r>
              <a:rPr lang="id" sz="2400"/>
              <a:t>Contoh fungsi statistik setiap kolom (yang </a:t>
            </a:r>
            <a:r>
              <a:rPr i="1" lang="id" sz="2400"/>
              <a:t>applicable</a:t>
            </a:r>
            <a:r>
              <a:rPr lang="id" sz="2400"/>
              <a:t>)</a:t>
            </a:r>
            <a:endParaRPr/>
          </a:p>
        </p:txBody>
      </p:sp>
      <p:sp>
        <p:nvSpPr>
          <p:cNvPr id="785" name="Google Shape;785;p100"/>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pic>
        <p:nvPicPr>
          <p:cNvPr id="786" name="Google Shape;786;p100"/>
          <p:cNvPicPr preferRelativeResize="0"/>
          <p:nvPr/>
        </p:nvPicPr>
        <p:blipFill rotWithShape="1">
          <a:blip r:embed="rId3">
            <a:alphaModFix/>
          </a:blip>
          <a:srcRect b="0" l="0" r="0" t="0"/>
          <a:stretch/>
        </p:blipFill>
        <p:spPr>
          <a:xfrm>
            <a:off x="311700" y="1173359"/>
            <a:ext cx="2103302" cy="2796782"/>
          </a:xfrm>
          <a:prstGeom prst="rect">
            <a:avLst/>
          </a:prstGeom>
          <a:noFill/>
          <a:ln>
            <a:noFill/>
          </a:ln>
        </p:spPr>
      </p:pic>
      <p:pic>
        <p:nvPicPr>
          <p:cNvPr id="787" name="Google Shape;787;p100"/>
          <p:cNvPicPr preferRelativeResize="0"/>
          <p:nvPr/>
        </p:nvPicPr>
        <p:blipFill rotWithShape="1">
          <a:blip r:embed="rId4">
            <a:alphaModFix/>
          </a:blip>
          <a:srcRect b="0" l="0" r="0" t="0"/>
          <a:stretch/>
        </p:blipFill>
        <p:spPr>
          <a:xfrm>
            <a:off x="2669316" y="1188600"/>
            <a:ext cx="2072820" cy="2781541"/>
          </a:xfrm>
          <a:prstGeom prst="rect">
            <a:avLst/>
          </a:prstGeom>
          <a:noFill/>
          <a:ln>
            <a:noFill/>
          </a:ln>
        </p:spPr>
      </p:pic>
      <p:pic>
        <p:nvPicPr>
          <p:cNvPr id="788" name="Google Shape;788;p100"/>
          <p:cNvPicPr preferRelativeResize="0"/>
          <p:nvPr/>
        </p:nvPicPr>
        <p:blipFill rotWithShape="1">
          <a:blip r:embed="rId5">
            <a:alphaModFix/>
          </a:blip>
          <a:srcRect b="0" l="0" r="0" t="0"/>
          <a:stretch/>
        </p:blipFill>
        <p:spPr>
          <a:xfrm>
            <a:off x="5447777" y="1188600"/>
            <a:ext cx="2804403" cy="278916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1"/>
          <p:cNvSpPr txBox="1"/>
          <p:nvPr>
            <p:ph type="title"/>
          </p:nvPr>
        </p:nvSpPr>
        <p:spPr>
          <a:xfrm>
            <a:off x="311700" y="34972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Menentukan pencilan (secara kasar) berdasarkan statistik</a:t>
            </a:r>
            <a:endParaRPr/>
          </a:p>
        </p:txBody>
      </p:sp>
      <p:sp>
        <p:nvSpPr>
          <p:cNvPr id="794" name="Google Shape;794;p101"/>
          <p:cNvSpPr txBox="1"/>
          <p:nvPr>
            <p:ph idx="1" type="body"/>
          </p:nvPr>
        </p:nvSpPr>
        <p:spPr>
          <a:xfrm>
            <a:off x="158129" y="922420"/>
            <a:ext cx="8674171" cy="4221079"/>
          </a:xfrm>
          <a:prstGeom prst="rect">
            <a:avLst/>
          </a:prstGeom>
          <a:blipFill rotWithShape="1">
            <a:blip r:embed="rId3">
              <a:alphaModFix/>
            </a:blip>
            <a:stretch>
              <a:fillRect b="0" l="0" r="0" t="0"/>
            </a:stretch>
          </a:blip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id"/>
              <a:t> </a:t>
            </a:r>
            <a:endParaRPr/>
          </a:p>
        </p:txBody>
      </p:sp>
      <p:sp>
        <p:nvSpPr>
          <p:cNvPr id="795" name="Google Shape;795;p101"/>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Mencari pencilan dengan </a:t>
            </a:r>
            <a:r>
              <a:rPr i="1" lang="id"/>
              <a:t>Tukey's fences </a:t>
            </a:r>
            <a:r>
              <a:rPr lang="id"/>
              <a:t>(1)</a:t>
            </a:r>
            <a:endParaRPr/>
          </a:p>
        </p:txBody>
      </p:sp>
      <p:sp>
        <p:nvSpPr>
          <p:cNvPr id="801" name="Google Shape;801;p102"/>
          <p:cNvSpPr txBox="1"/>
          <p:nvPr>
            <p:ph idx="1" type="body"/>
          </p:nvPr>
        </p:nvSpPr>
        <p:spPr>
          <a:xfrm>
            <a:off x="311700" y="1152475"/>
            <a:ext cx="5278974"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lang="id"/>
              <a:t>Hitung IQR tiap kolom</a:t>
            </a:r>
            <a:endParaRPr/>
          </a:p>
          <a:p>
            <a:pPr indent="-342900" lvl="0" marL="457200" rtl="0" algn="l">
              <a:lnSpc>
                <a:spcPct val="115000"/>
              </a:lnSpc>
              <a:spcBef>
                <a:spcPts val="0"/>
              </a:spcBef>
              <a:spcAft>
                <a:spcPts val="0"/>
              </a:spcAft>
              <a:buClr>
                <a:srgbClr val="262626"/>
              </a:buClr>
              <a:buSzPts val="1800"/>
              <a:buChar char="●"/>
            </a:pPr>
            <a:r>
              <a:rPr lang="id"/>
              <a:t>Variabel </a:t>
            </a:r>
            <a:r>
              <a:rPr lang="id">
                <a:latin typeface="Courier New"/>
                <a:ea typeface="Courier New"/>
                <a:cs typeface="Courier New"/>
                <a:sym typeface="Courier New"/>
              </a:rPr>
              <a:t>q1</a:t>
            </a:r>
            <a:r>
              <a:rPr lang="id"/>
              <a:t> dan </a:t>
            </a:r>
            <a:r>
              <a:rPr lang="id">
                <a:latin typeface="Courier New"/>
                <a:ea typeface="Courier New"/>
                <a:cs typeface="Courier New"/>
                <a:sym typeface="Courier New"/>
              </a:rPr>
              <a:t>q3</a:t>
            </a:r>
            <a:r>
              <a:rPr lang="id"/>
              <a:t> adalah Pandas Series berisi nilai-nilai kuartil pertama dan kuartil ketiga dari kolom-kolom numerik data.</a:t>
            </a:r>
            <a:endParaRPr/>
          </a:p>
          <a:p>
            <a:pPr indent="-342900" lvl="0" marL="457200" rtl="0" algn="l">
              <a:lnSpc>
                <a:spcPct val="115000"/>
              </a:lnSpc>
              <a:spcBef>
                <a:spcPts val="0"/>
              </a:spcBef>
              <a:spcAft>
                <a:spcPts val="0"/>
              </a:spcAft>
              <a:buClr>
                <a:srgbClr val="262626"/>
              </a:buClr>
              <a:buSzPts val="1800"/>
              <a:buChar char="●"/>
            </a:pPr>
            <a:r>
              <a:rPr lang="id"/>
              <a:t>Variabel </a:t>
            </a:r>
            <a:r>
              <a:rPr lang="id">
                <a:latin typeface="Courier New"/>
                <a:ea typeface="Courier New"/>
                <a:cs typeface="Courier New"/>
                <a:sym typeface="Courier New"/>
              </a:rPr>
              <a:t>iqr</a:t>
            </a:r>
            <a:r>
              <a:rPr lang="id"/>
              <a:t> adalah Pandas Series berisi nilai rentang antar kuartil untuk kolom-kolom numerik data.</a:t>
            </a:r>
            <a:endParaRPr/>
          </a:p>
        </p:txBody>
      </p:sp>
      <p:sp>
        <p:nvSpPr>
          <p:cNvPr id="802" name="Google Shape;802;p102"/>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803" name="Google Shape;803;p102"/>
          <p:cNvPicPr preferRelativeResize="0"/>
          <p:nvPr/>
        </p:nvPicPr>
        <p:blipFill rotWithShape="1">
          <a:blip r:embed="rId3">
            <a:alphaModFix/>
          </a:blip>
          <a:srcRect b="0" l="0" r="0" t="0"/>
          <a:stretch/>
        </p:blipFill>
        <p:spPr>
          <a:xfrm>
            <a:off x="5839634" y="1125404"/>
            <a:ext cx="2149026" cy="333022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03"/>
          <p:cNvSpPr txBox="1"/>
          <p:nvPr>
            <p:ph type="title"/>
          </p:nvPr>
        </p:nvSpPr>
        <p:spPr>
          <a:xfrm>
            <a:off x="311700" y="42096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Mencari pencilan dengan </a:t>
            </a:r>
            <a:r>
              <a:rPr i="1" lang="id"/>
              <a:t>Tukey's fences </a:t>
            </a:r>
            <a:r>
              <a:rPr lang="id"/>
              <a:t>(2)</a:t>
            </a:r>
            <a:endParaRPr/>
          </a:p>
        </p:txBody>
      </p:sp>
      <p:sp>
        <p:nvSpPr>
          <p:cNvPr id="809" name="Google Shape;809;p103"/>
          <p:cNvSpPr txBox="1"/>
          <p:nvPr>
            <p:ph idx="1" type="body"/>
          </p:nvPr>
        </p:nvSpPr>
        <p:spPr>
          <a:xfrm>
            <a:off x="248100" y="993651"/>
            <a:ext cx="8647800" cy="777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lang="id" sz="1400"/>
              <a:t>Filter nilai-nilai di </a:t>
            </a:r>
            <a:r>
              <a:rPr lang="id" sz="1400">
                <a:latin typeface="Courier New"/>
                <a:ea typeface="Courier New"/>
                <a:cs typeface="Courier New"/>
                <a:sym typeface="Courier New"/>
              </a:rPr>
              <a:t>df_noid</a:t>
            </a:r>
            <a:r>
              <a:rPr lang="id" sz="1400"/>
              <a:t> yang termasuk pencilan sesuai kriteria Tukey.</a:t>
            </a:r>
            <a:endParaRPr/>
          </a:p>
          <a:p>
            <a:pPr indent="-342900" lvl="0" marL="457200" rtl="0" algn="l">
              <a:lnSpc>
                <a:spcPct val="115000"/>
              </a:lnSpc>
              <a:spcBef>
                <a:spcPts val="0"/>
              </a:spcBef>
              <a:spcAft>
                <a:spcPts val="0"/>
              </a:spcAft>
              <a:buClr>
                <a:srgbClr val="262626"/>
              </a:buClr>
              <a:buSzPts val="1800"/>
              <a:buChar char="●"/>
            </a:pPr>
            <a:r>
              <a:rPr lang="id" sz="1400"/>
              <a:t>Sebelum filter dihitung, harus dilakukan </a:t>
            </a:r>
            <a:r>
              <a:rPr i="1" lang="id" sz="1400"/>
              <a:t>join </a:t>
            </a:r>
            <a:r>
              <a:rPr lang="id" sz="1400"/>
              <a:t>dulu antara DataFrame </a:t>
            </a:r>
            <a:r>
              <a:rPr lang="id" sz="1400">
                <a:latin typeface="Courier New"/>
                <a:ea typeface="Courier New"/>
                <a:cs typeface="Courier New"/>
                <a:sym typeface="Courier New"/>
              </a:rPr>
              <a:t>df_noid</a:t>
            </a:r>
            <a:r>
              <a:rPr lang="id" sz="1400"/>
              <a:t> dan Series </a:t>
            </a:r>
            <a:r>
              <a:rPr lang="id" sz="1400">
                <a:latin typeface="Courier New"/>
                <a:ea typeface="Courier New"/>
                <a:cs typeface="Courier New"/>
                <a:sym typeface="Courier New"/>
              </a:rPr>
              <a:t>iqr</a:t>
            </a:r>
            <a:endParaRPr sz="1400">
              <a:latin typeface="Courier New"/>
              <a:ea typeface="Courier New"/>
              <a:cs typeface="Courier New"/>
              <a:sym typeface="Courier New"/>
            </a:endParaRPr>
          </a:p>
        </p:txBody>
      </p:sp>
      <p:sp>
        <p:nvSpPr>
          <p:cNvPr id="810" name="Google Shape;810;p103"/>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811" name="Google Shape;811;p103"/>
          <p:cNvPicPr preferRelativeResize="0"/>
          <p:nvPr/>
        </p:nvPicPr>
        <p:blipFill rotWithShape="1">
          <a:blip r:embed="rId3">
            <a:alphaModFix/>
          </a:blip>
          <a:srcRect b="0" l="0" r="0" t="0"/>
          <a:stretch/>
        </p:blipFill>
        <p:spPr>
          <a:xfrm>
            <a:off x="311700" y="1720700"/>
            <a:ext cx="8107024" cy="305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F3570"/>
              </a:buClr>
              <a:buSzPct val="115225"/>
              <a:buFont typeface="Overlock"/>
              <a:buNone/>
            </a:pPr>
            <a:r>
              <a:rPr b="1" i="0" lang="id" u="none" cap="none" strike="noStrike">
                <a:solidFill>
                  <a:srgbClr val="0F3570"/>
                </a:solidFill>
                <a:latin typeface="Overlock"/>
                <a:ea typeface="Overlock"/>
                <a:cs typeface="Overlock"/>
                <a:sym typeface="Overlock"/>
              </a:rPr>
              <a:t>Deskripsi modul dan tujuan pembelajaran</a:t>
            </a:r>
            <a:endParaRPr/>
          </a:p>
        </p:txBody>
      </p:sp>
      <p:sp>
        <p:nvSpPr>
          <p:cNvPr id="225" name="Google Shape;22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rgbClr val="262626"/>
              </a:buClr>
              <a:buSzPts val="1700"/>
              <a:buChar char="●"/>
            </a:pPr>
            <a:r>
              <a:rPr lang="id" sz="2000"/>
              <a:t>Modul ini berisi penjelasan mengenai konsep dan teknik pengambilan dan telaah data (</a:t>
            </a:r>
            <a:r>
              <a:rPr i="1" lang="id" sz="2000"/>
              <a:t>data gathering and understanding</a:t>
            </a:r>
            <a:r>
              <a:rPr lang="id" sz="2000"/>
              <a:t>). Teknik-teknik yang dibahas dibatasi pada yang bersifat non visual menggunakan statistika. Teknik-teknik visualisasi dijelaskan secara terpisah di modul 07.</a:t>
            </a:r>
            <a:endParaRPr sz="2000"/>
          </a:p>
          <a:p>
            <a:pPr indent="-336550" lvl="0" marL="457200" rtl="0" algn="l">
              <a:lnSpc>
                <a:spcPct val="115000"/>
              </a:lnSpc>
              <a:spcBef>
                <a:spcPts val="0"/>
              </a:spcBef>
              <a:spcAft>
                <a:spcPts val="0"/>
              </a:spcAft>
              <a:buClr>
                <a:srgbClr val="262626"/>
              </a:buClr>
              <a:buSzPts val="1700"/>
              <a:buChar char="●"/>
            </a:pPr>
            <a:r>
              <a:rPr lang="id" sz="2000"/>
              <a:t>Setelah menyelesaikan modul ini, peserta diharapkan mampu: </a:t>
            </a:r>
            <a:endParaRPr sz="2000"/>
          </a:p>
          <a:p>
            <a:pPr indent="-298450" lvl="1" marL="914400" rtl="0" algn="l">
              <a:lnSpc>
                <a:spcPct val="115000"/>
              </a:lnSpc>
              <a:spcBef>
                <a:spcPts val="0"/>
              </a:spcBef>
              <a:spcAft>
                <a:spcPts val="0"/>
              </a:spcAft>
              <a:buClr>
                <a:srgbClr val="262626"/>
              </a:buClr>
              <a:buSzPts val="1100"/>
              <a:buChar char="○"/>
            </a:pPr>
            <a:r>
              <a:rPr lang="id" sz="1800"/>
              <a:t>melakukan pengambilan data untuk proses sains data dari sumber data terbuka, baik secara manual maupun secara programatik menggunakan library Pandas;</a:t>
            </a:r>
            <a:endParaRPr sz="1800"/>
          </a:p>
          <a:p>
            <a:pPr indent="-298450" lvl="1" marL="914400" rtl="0" algn="l">
              <a:lnSpc>
                <a:spcPct val="115000"/>
              </a:lnSpc>
              <a:spcBef>
                <a:spcPts val="0"/>
              </a:spcBef>
              <a:spcAft>
                <a:spcPts val="0"/>
              </a:spcAft>
              <a:buClr>
                <a:srgbClr val="262626"/>
              </a:buClr>
              <a:buSzPts val="1100"/>
              <a:buChar char="○"/>
            </a:pPr>
            <a:r>
              <a:rPr lang="id" sz="1800"/>
              <a:t>melakukan telaah data dengan beberapa metode statistika</a:t>
            </a:r>
            <a:endParaRPr sz="1300"/>
          </a:p>
        </p:txBody>
      </p:sp>
      <p:sp>
        <p:nvSpPr>
          <p:cNvPr id="226" name="Google Shape;226;p3"/>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15225"/>
              <a:buFont typeface="Arial"/>
              <a:buNone/>
            </a:pPr>
            <a:r>
              <a:rPr lang="id"/>
              <a:t>Mencari pencilan dengan </a:t>
            </a:r>
            <a:r>
              <a:rPr i="1" lang="id"/>
              <a:t>Tukey's fences </a:t>
            </a:r>
            <a:r>
              <a:rPr lang="id"/>
              <a:t>(3)</a:t>
            </a:r>
            <a:endParaRPr/>
          </a:p>
        </p:txBody>
      </p:sp>
      <p:sp>
        <p:nvSpPr>
          <p:cNvPr id="817" name="Google Shape;817;p104"/>
          <p:cNvSpPr txBox="1"/>
          <p:nvPr>
            <p:ph idx="1" type="body"/>
          </p:nvPr>
        </p:nvSpPr>
        <p:spPr>
          <a:xfrm>
            <a:off x="311700" y="1152475"/>
            <a:ext cx="3434132"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lang="id"/>
              <a:t>Contoh: mencari nama pemain dengan jumlah </a:t>
            </a:r>
            <a:r>
              <a:rPr i="1" lang="id"/>
              <a:t>assist </a:t>
            </a:r>
            <a:r>
              <a:rPr lang="id"/>
              <a:t>yang termasuk pencilan.</a:t>
            </a:r>
            <a:endParaRPr/>
          </a:p>
          <a:p>
            <a:pPr indent="-317500" lvl="1" marL="914400" rtl="0" algn="l">
              <a:lnSpc>
                <a:spcPct val="115000"/>
              </a:lnSpc>
              <a:spcBef>
                <a:spcPts val="0"/>
              </a:spcBef>
              <a:spcAft>
                <a:spcPts val="0"/>
              </a:spcAft>
              <a:buClr>
                <a:srgbClr val="262626"/>
              </a:buClr>
              <a:buSzPts val="1400"/>
              <a:buChar char="○"/>
            </a:pPr>
            <a:r>
              <a:rPr i="1" lang="id"/>
              <a:t>Assist =</a:t>
            </a:r>
            <a:r>
              <a:rPr lang="id"/>
              <a:t> umpan yang menghasilkan gol.</a:t>
            </a:r>
            <a:endParaRPr i="1"/>
          </a:p>
          <a:p>
            <a:pPr indent="-228600" lvl="1" marL="914400" rtl="0" algn="l">
              <a:lnSpc>
                <a:spcPct val="115000"/>
              </a:lnSpc>
              <a:spcBef>
                <a:spcPts val="0"/>
              </a:spcBef>
              <a:spcAft>
                <a:spcPts val="0"/>
              </a:spcAft>
              <a:buClr>
                <a:srgbClr val="262626"/>
              </a:buClr>
              <a:buSzPts val="1400"/>
              <a:buNone/>
            </a:pPr>
            <a:r>
              <a:t/>
            </a:r>
            <a:endParaRPr/>
          </a:p>
        </p:txBody>
      </p:sp>
      <p:sp>
        <p:nvSpPr>
          <p:cNvPr id="818" name="Google Shape;818;p104"/>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819" name="Google Shape;819;p104"/>
          <p:cNvPicPr preferRelativeResize="0"/>
          <p:nvPr/>
        </p:nvPicPr>
        <p:blipFill rotWithShape="1">
          <a:blip r:embed="rId3">
            <a:alphaModFix/>
          </a:blip>
          <a:srcRect b="0" l="0" r="0" t="0"/>
          <a:stretch/>
        </p:blipFill>
        <p:spPr>
          <a:xfrm>
            <a:off x="5204750" y="1001325"/>
            <a:ext cx="2593575" cy="5390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Value_counts</a:t>
            </a:r>
            <a:endParaRPr/>
          </a:p>
        </p:txBody>
      </p:sp>
      <p:sp>
        <p:nvSpPr>
          <p:cNvPr id="825" name="Google Shape;825;p10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262626"/>
              </a:buClr>
              <a:buSzPts val="1400"/>
              <a:buChar char="●"/>
            </a:pPr>
            <a:r>
              <a:rPr lang="id"/>
              <a:t>value_counts() menghasilkan frekuensi setiap nilai unik di dalam kolom.</a:t>
            </a:r>
            <a:endParaRPr/>
          </a:p>
          <a:p>
            <a:pPr indent="-317500" lvl="0" marL="457200" rtl="0" algn="l">
              <a:lnSpc>
                <a:spcPct val="115000"/>
              </a:lnSpc>
              <a:spcBef>
                <a:spcPts val="0"/>
              </a:spcBef>
              <a:spcAft>
                <a:spcPts val="0"/>
              </a:spcAft>
              <a:buClr>
                <a:srgbClr val="262626"/>
              </a:buClr>
              <a:buSzPts val="1400"/>
              <a:buChar char="●"/>
            </a:pPr>
            <a:r>
              <a:rPr lang="id"/>
              <a:t>Yang tertinggi count-nya adalah merupakan modus pada kolom tersebut.</a:t>
            </a:r>
            <a:endParaRPr/>
          </a:p>
          <a:p>
            <a:pPr indent="-317500" lvl="0" marL="457200" rtl="0" algn="l">
              <a:lnSpc>
                <a:spcPct val="115000"/>
              </a:lnSpc>
              <a:spcBef>
                <a:spcPts val="0"/>
              </a:spcBef>
              <a:spcAft>
                <a:spcPts val="0"/>
              </a:spcAft>
              <a:buClr>
                <a:srgbClr val="262626"/>
              </a:buClr>
              <a:buSzPts val="1400"/>
              <a:buChar char="●"/>
            </a:pPr>
            <a:r>
              <a:rPr lang="id"/>
              <a:t>Ada data dengan dua/tiga nama tim karena ada pemain yang bermain di dua/tiga klub dalam musim yang sama (ada transfer pemain).</a:t>
            </a:r>
            <a:endParaRPr/>
          </a:p>
        </p:txBody>
      </p:sp>
      <p:sp>
        <p:nvSpPr>
          <p:cNvPr id="826" name="Google Shape;826;p105"/>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827" name="Google Shape;827;p105"/>
          <p:cNvPicPr preferRelativeResize="0"/>
          <p:nvPr/>
        </p:nvPicPr>
        <p:blipFill rotWithShape="1">
          <a:blip r:embed="rId3">
            <a:alphaModFix/>
          </a:blip>
          <a:srcRect b="0" l="0" r="0" t="0"/>
          <a:stretch/>
        </p:blipFill>
        <p:spPr>
          <a:xfrm>
            <a:off x="4311600" y="446538"/>
            <a:ext cx="3238914" cy="498066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Analisis dengan groupby</a:t>
            </a:r>
            <a:endParaRPr/>
          </a:p>
        </p:txBody>
      </p:sp>
      <p:sp>
        <p:nvSpPr>
          <p:cNvPr id="833" name="Google Shape;833;p106"/>
          <p:cNvSpPr txBox="1"/>
          <p:nvPr>
            <p:ph idx="1" type="body"/>
          </p:nvPr>
        </p:nvSpPr>
        <p:spPr>
          <a:xfrm>
            <a:off x="311700" y="1017725"/>
            <a:ext cx="8673300" cy="827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262626"/>
              </a:buClr>
              <a:buSzPts val="1400"/>
              <a:buChar char="●"/>
            </a:pPr>
            <a:r>
              <a:rPr lang="id"/>
              <a:t>Method </a:t>
            </a:r>
            <a:r>
              <a:rPr lang="id">
                <a:latin typeface="Courier New"/>
                <a:ea typeface="Courier New"/>
                <a:cs typeface="Courier New"/>
                <a:sym typeface="Courier New"/>
              </a:rPr>
              <a:t>groupby</a:t>
            </a:r>
            <a:r>
              <a:rPr lang="id"/>
              <a:t> memungkinkan analisa dilakukan secara per kelompok nilai atribut tertentu.  Misal: rerata dan simpangan baku gol per tim.</a:t>
            </a:r>
            <a:endParaRPr/>
          </a:p>
        </p:txBody>
      </p:sp>
      <p:sp>
        <p:nvSpPr>
          <p:cNvPr id="834" name="Google Shape;834;p106"/>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835" name="Google Shape;835;p106"/>
          <p:cNvPicPr preferRelativeResize="0"/>
          <p:nvPr/>
        </p:nvPicPr>
        <p:blipFill rotWithShape="1">
          <a:blip r:embed="rId3">
            <a:alphaModFix/>
          </a:blip>
          <a:srcRect b="0" l="0" r="0" t="0"/>
          <a:stretch/>
        </p:blipFill>
        <p:spPr>
          <a:xfrm>
            <a:off x="4464657" y="1708345"/>
            <a:ext cx="3349984" cy="4604560"/>
          </a:xfrm>
          <a:prstGeom prst="rect">
            <a:avLst/>
          </a:prstGeom>
          <a:noFill/>
          <a:ln>
            <a:noFill/>
          </a:ln>
        </p:spPr>
      </p:pic>
      <p:pic>
        <p:nvPicPr>
          <p:cNvPr id="836" name="Google Shape;836;p106"/>
          <p:cNvPicPr preferRelativeResize="0"/>
          <p:nvPr/>
        </p:nvPicPr>
        <p:blipFill rotWithShape="1">
          <a:blip r:embed="rId4">
            <a:alphaModFix/>
          </a:blip>
          <a:srcRect b="0" l="0" r="0" t="0"/>
          <a:stretch/>
        </p:blipFill>
        <p:spPr>
          <a:xfrm>
            <a:off x="928305" y="1708345"/>
            <a:ext cx="3369518" cy="460455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262626"/>
              </a:buClr>
              <a:buSzPct val="115225"/>
              <a:buFont typeface="Arial"/>
              <a:buNone/>
            </a:pPr>
            <a:r>
              <a:rPr lang="id"/>
              <a:t>Korelasi Pearson antara kolom-kolom numerik</a:t>
            </a:r>
            <a:endParaRPr/>
          </a:p>
        </p:txBody>
      </p:sp>
      <p:sp>
        <p:nvSpPr>
          <p:cNvPr id="842" name="Google Shape;842;p107"/>
          <p:cNvSpPr txBox="1"/>
          <p:nvPr>
            <p:ph idx="1" type="body"/>
          </p:nvPr>
        </p:nvSpPr>
        <p:spPr>
          <a:xfrm>
            <a:off x="311700" y="976075"/>
            <a:ext cx="8520600" cy="899100"/>
          </a:xfrm>
          <a:prstGeom prst="rect">
            <a:avLst/>
          </a:prstGeom>
          <a:noFill/>
          <a:ln>
            <a:noFill/>
          </a:ln>
        </p:spPr>
        <p:txBody>
          <a:bodyPr anchorCtr="0" anchor="t" bIns="91425" lIns="91425" spcFirstLastPara="1" rIns="91425" wrap="square" tIns="91425">
            <a:normAutofit fontScale="92500"/>
          </a:bodyPr>
          <a:lstStyle/>
          <a:p>
            <a:pPr indent="-324708" lvl="0" marL="457200" rtl="0" algn="l">
              <a:lnSpc>
                <a:spcPct val="115000"/>
              </a:lnSpc>
              <a:spcBef>
                <a:spcPts val="0"/>
              </a:spcBef>
              <a:spcAft>
                <a:spcPts val="0"/>
              </a:spcAft>
              <a:buClr>
                <a:srgbClr val="262626"/>
              </a:buClr>
              <a:buSzPct val="102297"/>
              <a:buChar char="●"/>
            </a:pPr>
            <a:r>
              <a:rPr lang="id"/>
              <a:t>Method corr() menghasilkan tabel korelasi Pearson antar kolom-kolom numerik.</a:t>
            </a:r>
            <a:endParaRPr/>
          </a:p>
          <a:p>
            <a:pPr indent="-324708" lvl="0" marL="457200" rtl="0" algn="l">
              <a:lnSpc>
                <a:spcPct val="115000"/>
              </a:lnSpc>
              <a:spcBef>
                <a:spcPts val="0"/>
              </a:spcBef>
              <a:spcAft>
                <a:spcPts val="0"/>
              </a:spcAft>
              <a:buClr>
                <a:srgbClr val="262626"/>
              </a:buClr>
              <a:buSzPct val="102297"/>
              <a:buChar char="●"/>
            </a:pPr>
            <a:r>
              <a:rPr lang="id"/>
              <a:t>Rentang nilai: antara -1 dan 1. </a:t>
            </a:r>
            <a:endParaRPr/>
          </a:p>
          <a:p>
            <a:pPr indent="-324708" lvl="0" marL="457200" rtl="0" algn="l">
              <a:lnSpc>
                <a:spcPct val="115000"/>
              </a:lnSpc>
              <a:spcBef>
                <a:spcPts val="0"/>
              </a:spcBef>
              <a:spcAft>
                <a:spcPts val="0"/>
              </a:spcAft>
              <a:buClr>
                <a:srgbClr val="262626"/>
              </a:buClr>
              <a:buSzPct val="102297"/>
              <a:buChar char="●"/>
            </a:pPr>
            <a:r>
              <a:rPr lang="id"/>
              <a:t>-1 = korelasi negatif, 0 = tidak ada korelasi linear, +1 = korelasi positif.</a:t>
            </a:r>
            <a:endParaRPr/>
          </a:p>
        </p:txBody>
      </p:sp>
      <p:sp>
        <p:nvSpPr>
          <p:cNvPr id="843" name="Google Shape;843;p107"/>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pic>
        <p:nvPicPr>
          <p:cNvPr id="844" name="Google Shape;844;p107"/>
          <p:cNvPicPr preferRelativeResize="0"/>
          <p:nvPr/>
        </p:nvPicPr>
        <p:blipFill rotWithShape="1">
          <a:blip r:embed="rId3">
            <a:alphaModFix/>
          </a:blip>
          <a:srcRect b="0" l="0" r="0" t="0"/>
          <a:stretch/>
        </p:blipFill>
        <p:spPr>
          <a:xfrm>
            <a:off x="674788" y="1801675"/>
            <a:ext cx="6933963" cy="29146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fcdb1aef05_0_79"/>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2800"/>
              <a:buFont typeface="Arial"/>
              <a:buNone/>
            </a:pPr>
            <a:r>
              <a:rPr b="1" i="0" lang="id" sz="2500" u="none">
                <a:solidFill>
                  <a:schemeClr val="lt2"/>
                </a:solidFill>
                <a:latin typeface="Arial"/>
                <a:ea typeface="Arial"/>
                <a:cs typeface="Arial"/>
                <a:sym typeface="Arial"/>
              </a:rPr>
              <a:t>Quiz / Tugas </a:t>
            </a:r>
            <a:endParaRPr/>
          </a:p>
        </p:txBody>
      </p:sp>
      <p:sp>
        <p:nvSpPr>
          <p:cNvPr id="850" name="Google Shape;850;gfcdb1aef05_0_79"/>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000000"/>
              </a:buClr>
              <a:buSzPts val="200"/>
              <a:buFont typeface="Arial"/>
              <a:buChar char="●"/>
            </a:pPr>
            <a:r>
              <a:rPr b="0" i="0" lang="id" sz="1800" u="none">
                <a:solidFill>
                  <a:schemeClr val="lt2"/>
                </a:solidFill>
                <a:latin typeface="Arial"/>
                <a:ea typeface="Arial"/>
                <a:cs typeface="Arial"/>
                <a:sym typeface="Arial"/>
              </a:rPr>
              <a:t>Quiz dapat diakses melalui https://spadadikti.id/</a:t>
            </a:r>
            <a:endParaRPr/>
          </a:p>
        </p:txBody>
      </p:sp>
      <p:sp>
        <p:nvSpPr>
          <p:cNvPr id="851" name="Google Shape;851;gfcdb1aef05_0_79"/>
          <p:cNvSpPr txBox="1"/>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id" sz="1000" u="none" cap="none" strike="noStrike">
                <a:solidFill>
                  <a:srgbClr val="000000"/>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F3570"/>
              </a:buClr>
              <a:buSzPct val="111111"/>
              <a:buFont typeface="Overlock"/>
              <a:buNone/>
            </a:pPr>
            <a:r>
              <a:rPr b="1" i="0" lang="id" sz="2800" u="none" cap="none" strike="noStrike">
                <a:solidFill>
                  <a:srgbClr val="0F3570"/>
                </a:solidFill>
                <a:latin typeface="Overlock"/>
                <a:ea typeface="Overlock"/>
                <a:cs typeface="Overlock"/>
                <a:sym typeface="Overlock"/>
              </a:rPr>
              <a:t>Outline</a:t>
            </a:r>
            <a:endParaRPr/>
          </a:p>
        </p:txBody>
      </p:sp>
      <p:sp>
        <p:nvSpPr>
          <p:cNvPr id="232" name="Google Shape;232;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62626"/>
              </a:buClr>
              <a:buSzPts val="1800"/>
              <a:buChar char="●"/>
            </a:pPr>
            <a:r>
              <a:rPr lang="id"/>
              <a:t>Apa itu telaah data (data understanding)?</a:t>
            </a:r>
            <a:endParaRPr/>
          </a:p>
          <a:p>
            <a:pPr indent="-342900" lvl="0" marL="457200" rtl="0" algn="l">
              <a:lnSpc>
                <a:spcPct val="115000"/>
              </a:lnSpc>
              <a:spcBef>
                <a:spcPts val="0"/>
              </a:spcBef>
              <a:spcAft>
                <a:spcPts val="0"/>
              </a:spcAft>
              <a:buClr>
                <a:srgbClr val="262626"/>
              </a:buClr>
              <a:buSzPts val="1800"/>
              <a:buChar char="●"/>
            </a:pPr>
            <a:r>
              <a:rPr lang="id"/>
              <a:t>Sumber, susunan, tipe, dan model data</a:t>
            </a:r>
            <a:endParaRPr/>
          </a:p>
          <a:p>
            <a:pPr indent="-342900" lvl="0" marL="457200" rtl="0" algn="l">
              <a:lnSpc>
                <a:spcPct val="115000"/>
              </a:lnSpc>
              <a:spcBef>
                <a:spcPts val="0"/>
              </a:spcBef>
              <a:spcAft>
                <a:spcPts val="0"/>
              </a:spcAft>
              <a:buClr>
                <a:srgbClr val="262626"/>
              </a:buClr>
              <a:buSzPts val="1800"/>
              <a:buChar char="●"/>
            </a:pPr>
            <a:r>
              <a:rPr lang="id"/>
              <a:t>Pengambilan data</a:t>
            </a:r>
            <a:endParaRPr/>
          </a:p>
          <a:p>
            <a:pPr indent="-342900" lvl="0" marL="457200" rtl="0" algn="l">
              <a:lnSpc>
                <a:spcPct val="115000"/>
              </a:lnSpc>
              <a:spcBef>
                <a:spcPts val="0"/>
              </a:spcBef>
              <a:spcAft>
                <a:spcPts val="0"/>
              </a:spcAft>
              <a:buClr>
                <a:srgbClr val="262626"/>
              </a:buClr>
              <a:buSzPts val="1800"/>
              <a:buChar char="●"/>
            </a:pPr>
            <a:r>
              <a:rPr lang="id"/>
              <a:t>Telaah data dasar</a:t>
            </a:r>
            <a:endParaRPr/>
          </a:p>
        </p:txBody>
      </p:sp>
      <p:sp>
        <p:nvSpPr>
          <p:cNvPr id="233" name="Google Shape;233;p42"/>
          <p:cNvSpPr txBox="1"/>
          <p:nvPr>
            <p:ph idx="12" type="sldNum"/>
          </p:nvPr>
        </p:nvSpPr>
        <p:spPr>
          <a:xfrm>
            <a:off x="-1" y="4819023"/>
            <a:ext cx="456900" cy="273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id"/>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
          <p:cNvSpPr txBox="1"/>
          <p:nvPr>
            <p:ph idx="12" type="sldNum"/>
          </p:nvPr>
        </p:nvSpPr>
        <p:spPr>
          <a:xfrm>
            <a:off x="8587945" y="4382673"/>
            <a:ext cx="38271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id"/>
              <a:t>‹#›</a:t>
            </a:fld>
            <a:endParaRPr/>
          </a:p>
        </p:txBody>
      </p:sp>
      <p:sp>
        <p:nvSpPr>
          <p:cNvPr id="239" name="Google Shape;239;p2"/>
          <p:cNvSpPr txBox="1"/>
          <p:nvPr>
            <p:ph type="ctrTitle"/>
          </p:nvPr>
        </p:nvSpPr>
        <p:spPr>
          <a:xfrm>
            <a:off x="228021" y="2051222"/>
            <a:ext cx="6858579" cy="121096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Garamond"/>
              <a:buNone/>
            </a:pPr>
            <a:r>
              <a:rPr lang="id"/>
              <a:t>Apa itu Telaah Data </a:t>
            </a:r>
            <a:endParaRPr/>
          </a:p>
          <a:p>
            <a:pPr indent="0" lvl="0" marL="0" rtl="0" algn="ctr">
              <a:lnSpc>
                <a:spcPct val="90000"/>
              </a:lnSpc>
              <a:spcBef>
                <a:spcPts val="0"/>
              </a:spcBef>
              <a:spcAft>
                <a:spcPts val="0"/>
              </a:spcAft>
              <a:buClr>
                <a:schemeClr val="dk1"/>
              </a:buClr>
              <a:buSzPts val="3600"/>
              <a:buFont typeface="Garamond"/>
              <a:buNone/>
            </a:pPr>
            <a:r>
              <a:rPr lang="id"/>
              <a:t>(</a:t>
            </a:r>
            <a:r>
              <a:rPr i="1" lang="id"/>
              <a:t>Data Understanding</a:t>
            </a:r>
            <a:r>
              <a:rPr lang="id"/>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plate Microcredential Dikti 2021 (1)">
  <a:themeElements>
    <a:clrScheme name="Custom 1">
      <a:dk1>
        <a:srgbClr val="000000"/>
      </a:dk1>
      <a:lt1>
        <a:srgbClr val="000000"/>
      </a:lt1>
      <a:dk2>
        <a:srgbClr val="000000"/>
      </a:dk2>
      <a:lt2>
        <a:srgbClr val="0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plate Microcredential Dikti 2021 (1)">
  <a:themeElements>
    <a:clrScheme name="Custom 1">
      <a:dk1>
        <a:srgbClr val="000000"/>
      </a:dk1>
      <a:lt1>
        <a:srgbClr val="000000"/>
      </a:lt1>
      <a:dk2>
        <a:srgbClr val="000000"/>
      </a:dk2>
      <a:lt2>
        <a:srgbClr val="0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Adila Krisnadhi</dc:creator>
</cp:coreProperties>
</file>